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37"/>
  </p:notesMasterIdLst>
  <p:sldIdLst>
    <p:sldId id="256" r:id="rId5"/>
    <p:sldId id="260" r:id="rId6"/>
    <p:sldId id="257" r:id="rId7"/>
    <p:sldId id="1617" r:id="rId8"/>
    <p:sldId id="1635" r:id="rId9"/>
    <p:sldId id="1642" r:id="rId10"/>
    <p:sldId id="1649" r:id="rId11"/>
    <p:sldId id="1651" r:id="rId12"/>
    <p:sldId id="1650" r:id="rId13"/>
    <p:sldId id="1652" r:id="rId14"/>
    <p:sldId id="1655" r:id="rId15"/>
    <p:sldId id="1653" r:id="rId16"/>
    <p:sldId id="1656" r:id="rId17"/>
    <p:sldId id="1660" r:id="rId18"/>
    <p:sldId id="1659" r:id="rId19"/>
    <p:sldId id="1658" r:id="rId20"/>
    <p:sldId id="1661" r:id="rId21"/>
    <p:sldId id="1662" r:id="rId22"/>
    <p:sldId id="1657" r:id="rId23"/>
    <p:sldId id="1663" r:id="rId24"/>
    <p:sldId id="1664" r:id="rId25"/>
    <p:sldId id="1666" r:id="rId26"/>
    <p:sldId id="1667" r:id="rId27"/>
    <p:sldId id="1668" r:id="rId28"/>
    <p:sldId id="1665" r:id="rId29"/>
    <p:sldId id="1634" r:id="rId30"/>
    <p:sldId id="2147479099" r:id="rId31"/>
    <p:sldId id="1669" r:id="rId32"/>
    <p:sldId id="1670" r:id="rId33"/>
    <p:sldId id="1671" r:id="rId34"/>
    <p:sldId id="1631" r:id="rId35"/>
    <p:sldId id="26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guide id="3" pos="513" userDrawn="1">
          <p15:clr>
            <a:srgbClr val="A4A3A4"/>
          </p15:clr>
        </p15:guide>
        <p15:guide id="4" orient="horz" pos="1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C9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82" autoAdjust="0"/>
    <p:restoredTop sz="93741" autoAdjust="0"/>
  </p:normalViewPr>
  <p:slideViewPr>
    <p:cSldViewPr snapToGrid="0" showGuides="1">
      <p:cViewPr varScale="1">
        <p:scale>
          <a:sx n="118" d="100"/>
          <a:sy n="118" d="100"/>
        </p:scale>
        <p:origin x="232" y="232"/>
      </p:cViewPr>
      <p:guideLst>
        <p:guide orient="horz" pos="2376"/>
        <p:guide pos="3840"/>
        <p:guide pos="513"/>
        <p:guide orient="horz" pos="127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19.09.23</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18</a:t>
            </a:fld>
            <a:endParaRPr lang="de-DE"/>
          </a:p>
        </p:txBody>
      </p:sp>
    </p:spTree>
    <p:extLst>
      <p:ext uri="{BB962C8B-B14F-4D97-AF65-F5344CB8AC3E}">
        <p14:creationId xmlns:p14="http://schemas.microsoft.com/office/powerpoint/2010/main" val="3138466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19</a:t>
            </a:fld>
            <a:endParaRPr lang="de-DE"/>
          </a:p>
        </p:txBody>
      </p:sp>
    </p:spTree>
    <p:extLst>
      <p:ext uri="{BB962C8B-B14F-4D97-AF65-F5344CB8AC3E}">
        <p14:creationId xmlns:p14="http://schemas.microsoft.com/office/powerpoint/2010/main" val="87612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20</a:t>
            </a:fld>
            <a:endParaRPr lang="de-DE"/>
          </a:p>
        </p:txBody>
      </p:sp>
    </p:spTree>
    <p:extLst>
      <p:ext uri="{BB962C8B-B14F-4D97-AF65-F5344CB8AC3E}">
        <p14:creationId xmlns:p14="http://schemas.microsoft.com/office/powerpoint/2010/main" val="1159030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21</a:t>
            </a:fld>
            <a:endParaRPr lang="de-DE"/>
          </a:p>
        </p:txBody>
      </p:sp>
    </p:spTree>
    <p:extLst>
      <p:ext uri="{BB962C8B-B14F-4D97-AF65-F5344CB8AC3E}">
        <p14:creationId xmlns:p14="http://schemas.microsoft.com/office/powerpoint/2010/main" val="22933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22</a:t>
            </a:fld>
            <a:endParaRPr lang="de-DE"/>
          </a:p>
        </p:txBody>
      </p:sp>
    </p:spTree>
    <p:extLst>
      <p:ext uri="{BB962C8B-B14F-4D97-AF65-F5344CB8AC3E}">
        <p14:creationId xmlns:p14="http://schemas.microsoft.com/office/powerpoint/2010/main" val="1892744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23</a:t>
            </a:fld>
            <a:endParaRPr lang="de-DE"/>
          </a:p>
        </p:txBody>
      </p:sp>
    </p:spTree>
    <p:extLst>
      <p:ext uri="{BB962C8B-B14F-4D97-AF65-F5344CB8AC3E}">
        <p14:creationId xmlns:p14="http://schemas.microsoft.com/office/powerpoint/2010/main" val="1616068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24</a:t>
            </a:fld>
            <a:endParaRPr lang="de-DE"/>
          </a:p>
        </p:txBody>
      </p:sp>
    </p:spTree>
    <p:extLst>
      <p:ext uri="{BB962C8B-B14F-4D97-AF65-F5344CB8AC3E}">
        <p14:creationId xmlns:p14="http://schemas.microsoft.com/office/powerpoint/2010/main" val="3868916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25</a:t>
            </a:fld>
            <a:endParaRPr lang="de-DE"/>
          </a:p>
        </p:txBody>
      </p:sp>
    </p:spTree>
    <p:extLst>
      <p:ext uri="{BB962C8B-B14F-4D97-AF65-F5344CB8AC3E}">
        <p14:creationId xmlns:p14="http://schemas.microsoft.com/office/powerpoint/2010/main" val="1937721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Today, with Microsoft Fabric, we go from a collection of products to a Unified Analytics fabric that brings end-to-end analytics from the data lake to the business user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9/19/23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28</a:t>
            </a:fld>
            <a:endParaRPr lang="de-DE"/>
          </a:p>
        </p:txBody>
      </p:sp>
    </p:spTree>
    <p:extLst>
      <p:ext uri="{BB962C8B-B14F-4D97-AF65-F5344CB8AC3E}">
        <p14:creationId xmlns:p14="http://schemas.microsoft.com/office/powerpoint/2010/main" val="3745120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10</a:t>
            </a:fld>
            <a:endParaRPr lang="de-DE"/>
          </a:p>
        </p:txBody>
      </p:sp>
    </p:spTree>
    <p:extLst>
      <p:ext uri="{BB962C8B-B14F-4D97-AF65-F5344CB8AC3E}">
        <p14:creationId xmlns:p14="http://schemas.microsoft.com/office/powerpoint/2010/main" val="2088060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29</a:t>
            </a:fld>
            <a:endParaRPr lang="de-DE"/>
          </a:p>
        </p:txBody>
      </p:sp>
    </p:spTree>
    <p:extLst>
      <p:ext uri="{BB962C8B-B14F-4D97-AF65-F5344CB8AC3E}">
        <p14:creationId xmlns:p14="http://schemas.microsoft.com/office/powerpoint/2010/main" val="611553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30</a:t>
            </a:fld>
            <a:endParaRPr lang="de-DE"/>
          </a:p>
        </p:txBody>
      </p:sp>
    </p:spTree>
    <p:extLst>
      <p:ext uri="{BB962C8B-B14F-4D97-AF65-F5344CB8AC3E}">
        <p14:creationId xmlns:p14="http://schemas.microsoft.com/office/powerpoint/2010/main" val="233275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11</a:t>
            </a:fld>
            <a:endParaRPr lang="de-DE"/>
          </a:p>
        </p:txBody>
      </p:sp>
    </p:spTree>
    <p:extLst>
      <p:ext uri="{BB962C8B-B14F-4D97-AF65-F5344CB8AC3E}">
        <p14:creationId xmlns:p14="http://schemas.microsoft.com/office/powerpoint/2010/main" val="88031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12</a:t>
            </a:fld>
            <a:endParaRPr lang="de-DE"/>
          </a:p>
        </p:txBody>
      </p:sp>
    </p:spTree>
    <p:extLst>
      <p:ext uri="{BB962C8B-B14F-4D97-AF65-F5344CB8AC3E}">
        <p14:creationId xmlns:p14="http://schemas.microsoft.com/office/powerpoint/2010/main" val="2561404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13</a:t>
            </a:fld>
            <a:endParaRPr lang="de-DE"/>
          </a:p>
        </p:txBody>
      </p:sp>
    </p:spTree>
    <p:extLst>
      <p:ext uri="{BB962C8B-B14F-4D97-AF65-F5344CB8AC3E}">
        <p14:creationId xmlns:p14="http://schemas.microsoft.com/office/powerpoint/2010/main" val="1567780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14</a:t>
            </a:fld>
            <a:endParaRPr lang="de-DE"/>
          </a:p>
        </p:txBody>
      </p:sp>
    </p:spTree>
    <p:extLst>
      <p:ext uri="{BB962C8B-B14F-4D97-AF65-F5344CB8AC3E}">
        <p14:creationId xmlns:p14="http://schemas.microsoft.com/office/powerpoint/2010/main" val="1347610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15</a:t>
            </a:fld>
            <a:endParaRPr lang="de-DE"/>
          </a:p>
        </p:txBody>
      </p:sp>
    </p:spTree>
    <p:extLst>
      <p:ext uri="{BB962C8B-B14F-4D97-AF65-F5344CB8AC3E}">
        <p14:creationId xmlns:p14="http://schemas.microsoft.com/office/powerpoint/2010/main" val="205174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16</a:t>
            </a:fld>
            <a:endParaRPr lang="de-DE"/>
          </a:p>
        </p:txBody>
      </p:sp>
    </p:spTree>
    <p:extLst>
      <p:ext uri="{BB962C8B-B14F-4D97-AF65-F5344CB8AC3E}">
        <p14:creationId xmlns:p14="http://schemas.microsoft.com/office/powerpoint/2010/main" val="1552199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17</a:t>
            </a:fld>
            <a:endParaRPr lang="de-DE"/>
          </a:p>
        </p:txBody>
      </p:sp>
    </p:spTree>
    <p:extLst>
      <p:ext uri="{BB962C8B-B14F-4D97-AF65-F5344CB8AC3E}">
        <p14:creationId xmlns:p14="http://schemas.microsoft.com/office/powerpoint/2010/main" val="318148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19.09.23</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19.09.23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19.09.23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pic>
        <p:nvPicPr>
          <p:cNvPr id="26" name="Grafik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29581" y="648697"/>
            <a:ext cx="396514" cy="396444"/>
          </a:xfrm>
          <a:prstGeom prst="rect">
            <a:avLst/>
          </a:prstGeom>
        </p:spPr>
      </p:pic>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844629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19.09.23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pPr/>
              <a:t>‹#›</a:t>
            </a:fld>
            <a:endParaRPr lang="de-DE"/>
          </a:p>
        </p:txBody>
      </p:sp>
    </p:spTree>
    <p:extLst>
      <p:ext uri="{BB962C8B-B14F-4D97-AF65-F5344CB8AC3E}">
        <p14:creationId xmlns:p14="http://schemas.microsoft.com/office/powerpoint/2010/main" val="378974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19.09.23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19.09.23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19.09.23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19.09.23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19.09.23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19.09.23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19.09.23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19.09.23</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A1F40A6-DE98-499A-8122-D6567B6431F0}" type="slidenum">
              <a:rPr lang="de-DE" smtClean="0"/>
              <a:pPr/>
              <a:t>‹#›</a:t>
            </a:fld>
            <a:endParaRPr lang="de-DE"/>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emf"/><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8.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emf"/><Relationship Id="rId22"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8.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slide" Target="slide3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1.svg"/></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r>
              <a:rPr lang="de-DE" dirty="0">
                <a:latin typeface="Consolas" panose="020B0609020204030204" pitchFamily="49" charset="0"/>
                <a:ea typeface="Verdana" panose="020B0604030504040204" pitchFamily="34" charset="0"/>
                <a:cs typeface="Verdana" panose="020B0604030504040204" pitchFamily="34" charset="0"/>
              </a:rPr>
              <a:t>Data Mesh, Data </a:t>
            </a:r>
            <a:r>
              <a:rPr lang="de-DE" dirty="0" err="1">
                <a:latin typeface="Consolas" panose="020B0609020204030204" pitchFamily="49" charset="0"/>
                <a:ea typeface="Verdana" panose="020B0604030504040204" pitchFamily="34" charset="0"/>
                <a:cs typeface="Verdana" panose="020B0604030504040204" pitchFamily="34" charset="0"/>
              </a:rPr>
              <a:t>Product</a:t>
            </a:r>
            <a:r>
              <a:rPr lang="de-DE" dirty="0">
                <a:latin typeface="Consolas" panose="020B0609020204030204" pitchFamily="49" charset="0"/>
                <a:ea typeface="Verdana" panose="020B0604030504040204" pitchFamily="34" charset="0"/>
                <a:cs typeface="Verdana" panose="020B0604030504040204" pitchFamily="34" charset="0"/>
              </a:rPr>
              <a:t>, Data WTF </a:t>
            </a:r>
            <a:endParaRPr lang="de-DE" sz="2200" dirty="0">
              <a:latin typeface="Consolas" panose="020B0609020204030204" pitchFamily="49" charset="0"/>
            </a:endParaRPr>
          </a:p>
        </p:txBody>
      </p:sp>
      <p:sp>
        <p:nvSpPr>
          <p:cNvPr id="3" name="Subtitle 2"/>
          <p:cNvSpPr>
            <a:spLocks noGrp="1"/>
          </p:cNvSpPr>
          <p:nvPr>
            <p:ph type="subTitle" idx="1"/>
          </p:nvPr>
        </p:nvSpPr>
        <p:spPr>
          <a:xfrm>
            <a:off x="1154954" y="4800600"/>
            <a:ext cx="9418320" cy="1691640"/>
          </a:xfrm>
        </p:spPr>
        <p:txBody>
          <a:bodyPr/>
          <a:lstStyle/>
          <a:p>
            <a:r>
              <a:rPr lang="de-DE" dirty="0" err="1">
                <a:latin typeface="Consolas" panose="020B0609020204030204" pitchFamily="49" charset="0"/>
                <a:ea typeface="Verdana" panose="020B0604030504040204" pitchFamily="34" charset="0"/>
                <a:cs typeface="Verdana" panose="020B0604030504040204" pitchFamily="34" charset="0"/>
              </a:rPr>
              <a:t>Using</a:t>
            </a:r>
            <a:r>
              <a:rPr lang="de-DE" dirty="0">
                <a:latin typeface="Consolas" panose="020B0609020204030204" pitchFamily="49" charset="0"/>
                <a:ea typeface="Verdana" panose="020B0604030504040204" pitchFamily="34" charset="0"/>
                <a:cs typeface="Verdana" panose="020B0604030504040204" pitchFamily="34" charset="0"/>
              </a:rPr>
              <a:t> Microsoft Fabric</a:t>
            </a: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Power BI User Group (</a:t>
            </a:r>
            <a:r>
              <a:rPr lang="de-DE" sz="1600" dirty="0" err="1">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Copenhagen</a:t>
            </a:r>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 </a:t>
            </a:r>
            <a:r>
              <a:rPr lang="de-DE" sz="1600" dirty="0" err="1">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Denmark</a:t>
            </a:r>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2023-09-19</a:t>
            </a:r>
          </a:p>
        </p:txBody>
      </p:sp>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And now - the Lakehouse </a:t>
            </a:r>
            <a:r>
              <a:rPr lang="en-US" sz="1200" dirty="0"/>
              <a:t>(a first glimpse into Fabric)</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954107"/>
          </a:xfrm>
          <a:prstGeom prst="rect">
            <a:avLst/>
          </a:prstGeom>
          <a:noFill/>
        </p:spPr>
        <p:txBody>
          <a:bodyPr wrap="square">
            <a:spAutoFit/>
          </a:bodyPr>
          <a:lstStyle/>
          <a:p>
            <a:r>
              <a:rPr lang="en-US" sz="2800" dirty="0">
                <a:solidFill>
                  <a:srgbClr val="202122"/>
                </a:solidFill>
                <a:latin typeface="Arial" panose="020B0604020202020204" pitchFamily="34" charset="0"/>
              </a:rPr>
              <a:t>The Lakehouse combines the benefits of the Data Warehouse and the Data Lake!</a:t>
            </a:r>
            <a:endParaRPr lang="LID4096" sz="1200" dirty="0"/>
          </a:p>
        </p:txBody>
      </p:sp>
      <p:grpSp>
        <p:nvGrpSpPr>
          <p:cNvPr id="19" name="Group 18">
            <a:extLst>
              <a:ext uri="{FF2B5EF4-FFF2-40B4-BE49-F238E27FC236}">
                <a16:creationId xmlns:a16="http://schemas.microsoft.com/office/drawing/2014/main" id="{658C1EA9-57E7-2489-C100-4A7D2380B8FE}"/>
              </a:ext>
            </a:extLst>
          </p:cNvPr>
          <p:cNvGrpSpPr/>
          <p:nvPr/>
        </p:nvGrpSpPr>
        <p:grpSpPr>
          <a:xfrm>
            <a:off x="3148030" y="4901840"/>
            <a:ext cx="5870906" cy="1834418"/>
            <a:chOff x="4047681" y="4876800"/>
            <a:chExt cx="5870906" cy="1834418"/>
          </a:xfrm>
        </p:grpSpPr>
        <p:sp>
          <p:nvSpPr>
            <p:cNvPr id="10" name="Rectangle 9">
              <a:extLst>
                <a:ext uri="{FF2B5EF4-FFF2-40B4-BE49-F238E27FC236}">
                  <a16:creationId xmlns:a16="http://schemas.microsoft.com/office/drawing/2014/main" id="{6BF2D899-275D-4959-B524-AF856803615E}"/>
                </a:ext>
              </a:extLst>
            </p:cNvPr>
            <p:cNvSpPr/>
            <p:nvPr/>
          </p:nvSpPr>
          <p:spPr>
            <a:xfrm>
              <a:off x="4047681" y="4876800"/>
              <a:ext cx="5870906" cy="1834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DE" sz="1200" dirty="0"/>
                <a:t>the</a:t>
              </a:r>
            </a:p>
            <a:p>
              <a:r>
                <a:rPr lang="en-DE" dirty="0"/>
                <a:t>Storage</a:t>
              </a:r>
            </a:p>
            <a:p>
              <a:r>
                <a:rPr lang="en-GB" sz="1200" dirty="0"/>
                <a:t>c</a:t>
              </a:r>
              <a:r>
                <a:rPr lang="en-DE" sz="1200" dirty="0"/>
                <a:t>alled</a:t>
              </a:r>
            </a:p>
            <a:p>
              <a:r>
                <a:rPr lang="en-DE" dirty="0"/>
                <a:t>OneLake</a:t>
              </a:r>
            </a:p>
            <a:p>
              <a:r>
                <a:rPr lang="en-GB" sz="1200" dirty="0"/>
                <a:t>t</a:t>
              </a:r>
              <a:r>
                <a:rPr lang="en-DE" sz="1200" dirty="0"/>
                <a:t>hat is based on</a:t>
              </a:r>
              <a:br>
                <a:rPr lang="en-DE" sz="1200" dirty="0"/>
              </a:br>
              <a:r>
                <a:rPr lang="en-DE" sz="1200" dirty="0"/>
                <a:t>ADLS Gen2 </a:t>
              </a:r>
            </a:p>
          </p:txBody>
        </p:sp>
        <p:pic>
          <p:nvPicPr>
            <p:cNvPr id="6" name="Picture 5" descr="A blue logo with a black background&#10;&#10;Description automatically generated">
              <a:extLst>
                <a:ext uri="{FF2B5EF4-FFF2-40B4-BE49-F238E27FC236}">
                  <a16:creationId xmlns:a16="http://schemas.microsoft.com/office/drawing/2014/main" id="{EFE04808-0B71-E2F7-87AB-FBFDB5B59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418" y="5110522"/>
              <a:ext cx="619728" cy="620939"/>
            </a:xfrm>
            <a:prstGeom prst="rect">
              <a:avLst/>
            </a:prstGeom>
          </p:spPr>
        </p:pic>
        <p:pic>
          <p:nvPicPr>
            <p:cNvPr id="4" name="Picture 3">
              <a:extLst>
                <a:ext uri="{FF2B5EF4-FFF2-40B4-BE49-F238E27FC236}">
                  <a16:creationId xmlns:a16="http://schemas.microsoft.com/office/drawing/2014/main" id="{79D506EF-71F1-2BC4-5F6D-5F03AE6FF0C9}"/>
                </a:ext>
              </a:extLst>
            </p:cNvPr>
            <p:cNvPicPr>
              <a:picLocks noChangeAspect="1"/>
            </p:cNvPicPr>
            <p:nvPr/>
          </p:nvPicPr>
          <p:blipFill>
            <a:blip r:embed="rId4"/>
            <a:stretch>
              <a:fillRect/>
            </a:stretch>
          </p:blipFill>
          <p:spPr>
            <a:xfrm>
              <a:off x="6839399" y="5934031"/>
              <a:ext cx="433767" cy="558209"/>
            </a:xfrm>
            <a:prstGeom prst="rect">
              <a:avLst/>
            </a:prstGeom>
          </p:spPr>
        </p:pic>
      </p:grpSp>
      <p:grpSp>
        <p:nvGrpSpPr>
          <p:cNvPr id="18" name="Group 17">
            <a:extLst>
              <a:ext uri="{FF2B5EF4-FFF2-40B4-BE49-F238E27FC236}">
                <a16:creationId xmlns:a16="http://schemas.microsoft.com/office/drawing/2014/main" id="{4E201D34-8977-409B-9164-6930CB413410}"/>
              </a:ext>
            </a:extLst>
          </p:cNvPr>
          <p:cNvGrpSpPr/>
          <p:nvPr/>
        </p:nvGrpSpPr>
        <p:grpSpPr>
          <a:xfrm>
            <a:off x="3148030" y="3973082"/>
            <a:ext cx="5870907" cy="831968"/>
            <a:chOff x="4047681" y="3948042"/>
            <a:chExt cx="5870907" cy="831968"/>
          </a:xfrm>
        </p:grpSpPr>
        <p:sp>
          <p:nvSpPr>
            <p:cNvPr id="11" name="Rounded Rectangle 45">
              <a:extLst>
                <a:ext uri="{FF2B5EF4-FFF2-40B4-BE49-F238E27FC236}">
                  <a16:creationId xmlns:a16="http://schemas.microsoft.com/office/drawing/2014/main" id="{C4DBA538-EA20-2CBD-3607-1A683A382FD2}"/>
                </a:ext>
              </a:extLst>
            </p:cNvPr>
            <p:cNvSpPr/>
            <p:nvPr/>
          </p:nvSpPr>
          <p:spPr>
            <a:xfrm>
              <a:off x="4047681" y="3948042"/>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12" name="Rectangle: Rounded Corners 23">
              <a:extLst>
                <a:ext uri="{FF2B5EF4-FFF2-40B4-BE49-F238E27FC236}">
                  <a16:creationId xmlns:a16="http://schemas.microsoft.com/office/drawing/2014/main" id="{01451FE3-1187-4F5F-A51E-8453B904F176}"/>
                </a:ext>
              </a:extLst>
            </p:cNvPr>
            <p:cNvSpPr/>
            <p:nvPr/>
          </p:nvSpPr>
          <p:spPr bwMode="auto">
            <a:xfrm>
              <a:off x="4330075" y="4059744"/>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13" name="Rectangle: Rounded Corners 24">
              <a:extLst>
                <a:ext uri="{FF2B5EF4-FFF2-40B4-BE49-F238E27FC236}">
                  <a16:creationId xmlns:a16="http://schemas.microsoft.com/office/drawing/2014/main" id="{39D39A33-0AE4-AC1A-4806-EEC4F5034BE8}"/>
                </a:ext>
              </a:extLst>
            </p:cNvPr>
            <p:cNvSpPr/>
            <p:nvPr/>
          </p:nvSpPr>
          <p:spPr bwMode="auto">
            <a:xfrm>
              <a:off x="5135365" y="4059744"/>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14" name="Rectangle: Rounded Corners 25">
              <a:extLst>
                <a:ext uri="{FF2B5EF4-FFF2-40B4-BE49-F238E27FC236}">
                  <a16:creationId xmlns:a16="http://schemas.microsoft.com/office/drawing/2014/main" id="{5255B649-0BA5-E982-F20B-D77E8D902FD5}"/>
                </a:ext>
              </a:extLst>
            </p:cNvPr>
            <p:cNvSpPr/>
            <p:nvPr/>
          </p:nvSpPr>
          <p:spPr bwMode="auto">
            <a:xfrm>
              <a:off x="8223480" y="4064302"/>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15" name="Rectangle: Rounded Corners 28">
              <a:extLst>
                <a:ext uri="{FF2B5EF4-FFF2-40B4-BE49-F238E27FC236}">
                  <a16:creationId xmlns:a16="http://schemas.microsoft.com/office/drawing/2014/main" id="{2A1E2C02-B306-143B-7927-1EDA5A2E1A05}"/>
                </a:ext>
              </a:extLst>
            </p:cNvPr>
            <p:cNvSpPr/>
            <p:nvPr/>
          </p:nvSpPr>
          <p:spPr bwMode="auto">
            <a:xfrm>
              <a:off x="9031912" y="4057614"/>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grpSp>
      <p:grpSp>
        <p:nvGrpSpPr>
          <p:cNvPr id="17" name="Group 16">
            <a:extLst>
              <a:ext uri="{FF2B5EF4-FFF2-40B4-BE49-F238E27FC236}">
                <a16:creationId xmlns:a16="http://schemas.microsoft.com/office/drawing/2014/main" id="{07FF7F46-1531-286A-B22E-4F398A0C1C4B}"/>
              </a:ext>
            </a:extLst>
          </p:cNvPr>
          <p:cNvGrpSpPr/>
          <p:nvPr/>
        </p:nvGrpSpPr>
        <p:grpSpPr>
          <a:xfrm>
            <a:off x="7271996" y="5301435"/>
            <a:ext cx="1318510" cy="910132"/>
            <a:chOff x="336119" y="3289560"/>
            <a:chExt cx="1318510" cy="910132"/>
          </a:xfrm>
        </p:grpSpPr>
        <p:pic>
          <p:nvPicPr>
            <p:cNvPr id="3074" name="Picture 2" descr="Home | Delta Lake">
              <a:extLst>
                <a:ext uri="{FF2B5EF4-FFF2-40B4-BE49-F238E27FC236}">
                  <a16:creationId xmlns:a16="http://schemas.microsoft.com/office/drawing/2014/main" id="{C2C21C20-E708-F3B8-9B4A-0D138BCA1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003" y="3289560"/>
              <a:ext cx="740742" cy="7184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FECE12-0A16-7C92-B9BA-0EE4316B64C1}"/>
                </a:ext>
              </a:extLst>
            </p:cNvPr>
            <p:cNvSpPr txBox="1"/>
            <p:nvPr/>
          </p:nvSpPr>
          <p:spPr>
            <a:xfrm>
              <a:off x="336119" y="3922693"/>
              <a:ext cx="1318510" cy="276999"/>
            </a:xfrm>
            <a:prstGeom prst="rect">
              <a:avLst/>
            </a:prstGeom>
            <a:noFill/>
          </p:spPr>
          <p:txBody>
            <a:bodyPr wrap="square">
              <a:spAutoFit/>
            </a:bodyPr>
            <a:lstStyle/>
            <a:p>
              <a:pPr algn="ctr"/>
              <a:r>
                <a:rPr lang="en-US" sz="1200" dirty="0">
                  <a:solidFill>
                    <a:srgbClr val="202122"/>
                  </a:solidFill>
                  <a:latin typeface="Arial" panose="020B0604020202020204" pitchFamily="34" charset="0"/>
                </a:rPr>
                <a:t>Delta Table(s)</a:t>
              </a:r>
              <a:endParaRPr lang="LID4096" sz="1200" dirty="0"/>
            </a:p>
          </p:txBody>
        </p:sp>
      </p:grpSp>
      <p:pic>
        <p:nvPicPr>
          <p:cNvPr id="3" name="Graphic 2">
            <a:extLst>
              <a:ext uri="{FF2B5EF4-FFF2-40B4-BE49-F238E27FC236}">
                <a16:creationId xmlns:a16="http://schemas.microsoft.com/office/drawing/2014/main" id="{670CEC3D-5289-255E-4020-C7974B533F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47864" y="3154984"/>
            <a:ext cx="1295400" cy="1295400"/>
          </a:xfrm>
          <a:prstGeom prst="rect">
            <a:avLst/>
          </a:prstGeom>
        </p:spPr>
      </p:pic>
    </p:spTree>
    <p:extLst>
      <p:ext uri="{BB962C8B-B14F-4D97-AF65-F5344CB8AC3E}">
        <p14:creationId xmlns:p14="http://schemas.microsoft.com/office/powerpoint/2010/main" val="335742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16320"/>
          </a:xfrm>
          <a:prstGeom prst="rect">
            <a:avLst/>
          </a:prstGeom>
          <a:noFill/>
        </p:spPr>
        <p:txBody>
          <a:bodyPr wrap="square">
            <a:spAutoFit/>
          </a:bodyPr>
          <a:lstStyle/>
          <a:p>
            <a:r>
              <a:rPr lang="en-GB" sz="2400" b="0" dirty="0">
                <a:solidFill>
                  <a:srgbClr val="000000"/>
                </a:solidFill>
                <a:effectLst/>
                <a:latin typeface="Graphik Web"/>
              </a:rPr>
              <a:t>Data mesh is a </a:t>
            </a:r>
            <a:r>
              <a:rPr lang="en-GB" sz="2400" b="1" dirty="0">
                <a:solidFill>
                  <a:srgbClr val="C00000"/>
                </a:solidFill>
                <a:effectLst/>
                <a:latin typeface="Graphik Web"/>
              </a:rPr>
              <a:t>cultural</a:t>
            </a:r>
            <a:r>
              <a:rPr lang="en-GB" sz="2400" b="0" dirty="0">
                <a:solidFill>
                  <a:srgbClr val="000000"/>
                </a:solidFill>
                <a:effectLst/>
                <a:latin typeface="Graphik Web"/>
              </a:rPr>
              <a:t> and </a:t>
            </a:r>
            <a:r>
              <a:rPr lang="en-GB" sz="2400" b="1" dirty="0">
                <a:solidFill>
                  <a:srgbClr val="C00000"/>
                </a:solidFill>
                <a:effectLst/>
                <a:latin typeface="Graphik Web"/>
              </a:rPr>
              <a:t>organizational</a:t>
            </a:r>
            <a:r>
              <a:rPr lang="en-GB" sz="2400" b="0" dirty="0">
                <a:solidFill>
                  <a:srgbClr val="000000"/>
                </a:solidFill>
                <a:effectLst/>
                <a:latin typeface="Graphik Web"/>
              </a:rPr>
              <a:t> </a:t>
            </a:r>
            <a:r>
              <a:rPr lang="en-GB" sz="2400" b="1" dirty="0">
                <a:solidFill>
                  <a:srgbClr val="C00000"/>
                </a:solidFill>
                <a:effectLst/>
                <a:latin typeface="Graphik Web"/>
              </a:rPr>
              <a:t>shift</a:t>
            </a:r>
            <a:r>
              <a:rPr lang="en-GB" sz="2400" b="0" dirty="0">
                <a:solidFill>
                  <a:srgbClr val="000000"/>
                </a:solidFill>
                <a:effectLst/>
                <a:latin typeface="Graphik Web"/>
              </a:rPr>
              <a:t> for </a:t>
            </a:r>
            <a:r>
              <a:rPr lang="en-GB" sz="2400" b="1" dirty="0">
                <a:solidFill>
                  <a:srgbClr val="C00000"/>
                </a:solidFill>
                <a:effectLst/>
                <a:latin typeface="Graphik Web"/>
              </a:rPr>
              <a:t>data management </a:t>
            </a:r>
            <a:r>
              <a:rPr lang="en-GB" sz="2400" b="0" dirty="0">
                <a:solidFill>
                  <a:srgbClr val="000000"/>
                </a:solidFill>
                <a:effectLst/>
                <a:latin typeface="Graphik Web"/>
              </a:rPr>
              <a:t>focusing on </a:t>
            </a:r>
            <a:r>
              <a:rPr lang="en-GB" sz="2400" b="1" dirty="0">
                <a:solidFill>
                  <a:srgbClr val="C00000"/>
                </a:solidFill>
                <a:effectLst/>
                <a:latin typeface="Graphik Web"/>
              </a:rPr>
              <a:t>federation</a:t>
            </a:r>
            <a:r>
              <a:rPr lang="en-GB" sz="2400" b="0" dirty="0">
                <a:solidFill>
                  <a:srgbClr val="000000"/>
                </a:solidFill>
                <a:effectLst/>
                <a:latin typeface="Graphik Web"/>
              </a:rPr>
              <a:t> technology that emphasizes the </a:t>
            </a:r>
            <a:r>
              <a:rPr lang="en-GB" sz="2400" b="1" dirty="0">
                <a:solidFill>
                  <a:srgbClr val="C00000"/>
                </a:solidFill>
                <a:effectLst/>
                <a:latin typeface="Graphik Web"/>
              </a:rPr>
              <a:t>authority of localized data management</a:t>
            </a:r>
            <a:r>
              <a:rPr lang="en-GB" sz="2400" b="0" dirty="0">
                <a:solidFill>
                  <a:srgbClr val="000000"/>
                </a:solidFill>
                <a:effectLst/>
                <a:latin typeface="Graphik Web"/>
              </a:rPr>
              <a:t>. Data </a:t>
            </a:r>
            <a:r>
              <a:rPr lang="en-GB" sz="2400" dirty="0">
                <a:solidFill>
                  <a:srgbClr val="000000"/>
                </a:solidFill>
                <a:latin typeface="Graphik Web"/>
              </a:rPr>
              <a:t>mesh is intended to enable easily accessible data by the business. Data assets are </a:t>
            </a:r>
            <a:r>
              <a:rPr lang="en-GB" sz="2400" dirty="0" err="1">
                <a:solidFill>
                  <a:srgbClr val="000000"/>
                </a:solidFill>
                <a:latin typeface="Graphik Web"/>
              </a:rPr>
              <a:t>analyzed</a:t>
            </a:r>
            <a:r>
              <a:rPr lang="en-GB" sz="2400" dirty="0">
                <a:solidFill>
                  <a:srgbClr val="000000"/>
                </a:solidFill>
                <a:latin typeface="Graphik Web"/>
              </a:rPr>
              <a:t> for usage patterns by subject matter experts, who determine data affinity, and then the data assets are organized as data domains. Domains are contextualized with business context descriptors. Subject matter experts use the patterns and domains to define and create data products. Data products are registered and made available for </a:t>
            </a:r>
            <a:r>
              <a:rPr lang="en-GB" sz="2400" dirty="0">
                <a:solidFill>
                  <a:srgbClr val="000000"/>
                </a:solidFill>
                <a:effectLst/>
                <a:latin typeface="Graphik Web"/>
              </a:rPr>
              <a:t>reuse relative to business </a:t>
            </a:r>
            <a:r>
              <a:rPr lang="en-GB" sz="2400" b="0" dirty="0">
                <a:solidFill>
                  <a:srgbClr val="000000"/>
                </a:solidFill>
                <a:effectLst/>
                <a:latin typeface="Graphik Web"/>
              </a:rPr>
              <a:t>needs.</a:t>
            </a:r>
          </a:p>
        </p:txBody>
      </p:sp>
      <p:sp>
        <p:nvSpPr>
          <p:cNvPr id="2" name="TextBox 1">
            <a:extLst>
              <a:ext uri="{FF2B5EF4-FFF2-40B4-BE49-F238E27FC236}">
                <a16:creationId xmlns:a16="http://schemas.microsoft.com/office/drawing/2014/main" id="{760E9F54-FBFE-C255-1126-E6AC00D4DEEF}"/>
              </a:ext>
            </a:extLst>
          </p:cNvPr>
          <p:cNvSpPr txBox="1"/>
          <p:nvPr/>
        </p:nvSpPr>
        <p:spPr>
          <a:xfrm>
            <a:off x="814387" y="6307574"/>
            <a:ext cx="9126026" cy="307777"/>
          </a:xfrm>
          <a:prstGeom prst="rect">
            <a:avLst/>
          </a:prstGeom>
          <a:noFill/>
        </p:spPr>
        <p:txBody>
          <a:bodyPr wrap="square">
            <a:spAutoFit/>
          </a:bodyPr>
          <a:lstStyle/>
          <a:p>
            <a:r>
              <a:rPr lang="en-GB" sz="1400" dirty="0"/>
              <a:t>https://</a:t>
            </a:r>
            <a:r>
              <a:rPr lang="en-GB" sz="1400" dirty="0" err="1"/>
              <a:t>www.gartner.com</a:t>
            </a:r>
            <a:r>
              <a:rPr lang="en-GB" sz="1400" dirty="0"/>
              <a:t>/</a:t>
            </a:r>
            <a:r>
              <a:rPr lang="en-GB" sz="1400" dirty="0" err="1"/>
              <a:t>en</a:t>
            </a:r>
            <a:r>
              <a:rPr lang="en-GB" sz="1400" dirty="0"/>
              <a:t>/information-technology/glossary/data-mesh</a:t>
            </a:r>
            <a:endParaRPr lang="en-DE" sz="1400" dirty="0"/>
          </a:p>
        </p:txBody>
      </p:sp>
    </p:spTree>
    <p:extLst>
      <p:ext uri="{BB962C8B-B14F-4D97-AF65-F5344CB8AC3E}">
        <p14:creationId xmlns:p14="http://schemas.microsoft.com/office/powerpoint/2010/main" val="2236562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16320"/>
          </a:xfrm>
          <a:prstGeom prst="rect">
            <a:avLst/>
          </a:prstGeom>
          <a:noFill/>
        </p:spPr>
        <p:txBody>
          <a:bodyPr wrap="square">
            <a:spAutoFit/>
          </a:bodyPr>
          <a:lstStyle/>
          <a:p>
            <a:r>
              <a:rPr lang="en-GB" sz="2400" b="0" dirty="0">
                <a:effectLst/>
                <a:latin typeface="Graphik Web"/>
              </a:rPr>
              <a:t>Data mesh is a </a:t>
            </a:r>
            <a:r>
              <a:rPr lang="en-GB" sz="2400" b="1" dirty="0">
                <a:effectLst/>
                <a:latin typeface="Graphik Web"/>
              </a:rPr>
              <a:t>cultural</a:t>
            </a:r>
            <a:r>
              <a:rPr lang="en-GB" sz="2400" b="0" dirty="0">
                <a:effectLst/>
                <a:latin typeface="Graphik Web"/>
              </a:rPr>
              <a:t> and </a:t>
            </a:r>
            <a:r>
              <a:rPr lang="en-GB" sz="2400" b="1" dirty="0">
                <a:effectLst/>
                <a:latin typeface="Graphik Web"/>
              </a:rPr>
              <a:t>organizational</a:t>
            </a:r>
            <a:r>
              <a:rPr lang="en-GB" sz="2400" b="0" dirty="0">
                <a:effectLst/>
                <a:latin typeface="Graphik Web"/>
              </a:rPr>
              <a:t> </a:t>
            </a:r>
            <a:r>
              <a:rPr lang="en-GB" sz="2400" b="1" dirty="0">
                <a:effectLst/>
                <a:latin typeface="Graphik Web"/>
              </a:rPr>
              <a:t>shift</a:t>
            </a:r>
            <a:r>
              <a:rPr lang="en-GB" sz="2400" b="0" dirty="0">
                <a:effectLst/>
                <a:latin typeface="Graphik Web"/>
              </a:rPr>
              <a:t> for </a:t>
            </a:r>
            <a:r>
              <a:rPr lang="en-GB" sz="2400" b="1" dirty="0">
                <a:effectLst/>
                <a:latin typeface="Graphik Web"/>
              </a:rPr>
              <a:t>data management </a:t>
            </a:r>
            <a:r>
              <a:rPr lang="en-GB" sz="2400" b="0" dirty="0">
                <a:effectLst/>
                <a:latin typeface="Graphik Web"/>
              </a:rPr>
              <a:t>focusing on </a:t>
            </a:r>
            <a:r>
              <a:rPr lang="en-GB" sz="2400" b="1" dirty="0">
                <a:effectLst/>
                <a:latin typeface="Graphik Web"/>
              </a:rPr>
              <a:t>federation</a:t>
            </a:r>
            <a:r>
              <a:rPr lang="en-GB" sz="2400" b="0" dirty="0">
                <a:effectLst/>
                <a:latin typeface="Graphik Web"/>
              </a:rPr>
              <a:t> technology that emphasizes the </a:t>
            </a:r>
            <a:r>
              <a:rPr lang="en-GB" sz="2400" b="1" dirty="0">
                <a:effectLst/>
                <a:latin typeface="Graphik Web"/>
              </a:rPr>
              <a:t>authority of localized data management</a:t>
            </a:r>
            <a:r>
              <a:rPr lang="en-GB" sz="2400" b="0" dirty="0">
                <a:effectLst/>
                <a:latin typeface="Graphik Web"/>
              </a:rPr>
              <a:t>.</a:t>
            </a:r>
            <a:r>
              <a:rPr lang="en-GB" sz="2400" b="0" dirty="0">
                <a:solidFill>
                  <a:srgbClr val="000000"/>
                </a:solidFill>
                <a:effectLst/>
                <a:latin typeface="Graphik Web"/>
              </a:rPr>
              <a:t> Data mesh is intended to enable </a:t>
            </a:r>
            <a:r>
              <a:rPr lang="en-GB" sz="2400" b="1" dirty="0">
                <a:solidFill>
                  <a:srgbClr val="92D050"/>
                </a:solidFill>
                <a:effectLst/>
                <a:latin typeface="Graphik Web"/>
              </a:rPr>
              <a:t>easily accessible data</a:t>
            </a:r>
            <a:r>
              <a:rPr lang="en-GB" sz="2400" b="0" dirty="0">
                <a:solidFill>
                  <a:srgbClr val="000000"/>
                </a:solidFill>
                <a:effectLst/>
                <a:latin typeface="Graphik Web"/>
              </a:rPr>
              <a:t> </a:t>
            </a:r>
            <a:r>
              <a:rPr lang="en-GB" sz="2400" b="1" dirty="0">
                <a:solidFill>
                  <a:srgbClr val="92D050"/>
                </a:solidFill>
                <a:latin typeface="Graphik Web"/>
              </a:rPr>
              <a:t>by </a:t>
            </a:r>
            <a:r>
              <a:rPr lang="en-GB" sz="2400" dirty="0">
                <a:solidFill>
                  <a:srgbClr val="000000"/>
                </a:solidFill>
                <a:latin typeface="Graphik Web"/>
              </a:rPr>
              <a:t>the</a:t>
            </a:r>
            <a:r>
              <a:rPr lang="en-GB" sz="2400" b="1" dirty="0">
                <a:solidFill>
                  <a:srgbClr val="92D050"/>
                </a:solidFill>
                <a:latin typeface="Graphik Web"/>
              </a:rPr>
              <a:t> business</a:t>
            </a:r>
            <a:r>
              <a:rPr lang="en-GB" sz="2400" b="0" dirty="0">
                <a:solidFill>
                  <a:srgbClr val="000000"/>
                </a:solidFill>
                <a:effectLst/>
                <a:latin typeface="Graphik Web"/>
              </a:rPr>
              <a:t>. </a:t>
            </a:r>
            <a:r>
              <a:rPr lang="en-GB" sz="2400" b="1" dirty="0">
                <a:solidFill>
                  <a:srgbClr val="92D050"/>
                </a:solidFill>
                <a:effectLst/>
                <a:latin typeface="Graphik Web"/>
              </a:rPr>
              <a:t>Data assets </a:t>
            </a:r>
            <a:r>
              <a:rPr lang="en-GB" sz="2400" b="0" dirty="0">
                <a:solidFill>
                  <a:srgbClr val="000000"/>
                </a:solidFill>
                <a:effectLst/>
                <a:latin typeface="Graphik Web"/>
              </a:rPr>
              <a:t>are </a:t>
            </a:r>
            <a:r>
              <a:rPr lang="en-GB" sz="2400" b="1" dirty="0" err="1">
                <a:solidFill>
                  <a:srgbClr val="92D050"/>
                </a:solidFill>
                <a:effectLst/>
                <a:latin typeface="Graphik Web"/>
              </a:rPr>
              <a:t>analyzed</a:t>
            </a:r>
            <a:r>
              <a:rPr lang="en-GB" sz="2400" b="0" dirty="0">
                <a:solidFill>
                  <a:srgbClr val="000000"/>
                </a:solidFill>
                <a:effectLst/>
                <a:latin typeface="Graphik Web"/>
              </a:rPr>
              <a:t> for usage patterns </a:t>
            </a:r>
            <a:r>
              <a:rPr lang="en-GB" sz="2400" b="1" dirty="0">
                <a:solidFill>
                  <a:srgbClr val="92D050"/>
                </a:solidFill>
                <a:effectLst/>
                <a:latin typeface="Graphik Web"/>
              </a:rPr>
              <a:t>by subject matter experts</a:t>
            </a:r>
            <a:r>
              <a:rPr lang="en-GB" sz="2400" b="0" dirty="0">
                <a:solidFill>
                  <a:srgbClr val="000000"/>
                </a:solidFill>
                <a:effectLst/>
                <a:latin typeface="Graphik Web"/>
              </a:rPr>
              <a:t>, who determine data affinity, and then the </a:t>
            </a:r>
            <a:r>
              <a:rPr lang="en-GB" sz="2400" b="1" dirty="0">
                <a:solidFill>
                  <a:srgbClr val="92D050"/>
                </a:solidFill>
                <a:latin typeface="Graphik Web"/>
              </a:rPr>
              <a:t>data assets are organized as data domains</a:t>
            </a:r>
            <a:r>
              <a:rPr lang="en-GB" sz="2400" b="0" dirty="0">
                <a:solidFill>
                  <a:srgbClr val="000000"/>
                </a:solidFill>
                <a:effectLst/>
                <a:latin typeface="Graphik Web"/>
              </a:rPr>
              <a:t>. </a:t>
            </a:r>
            <a:r>
              <a:rPr lang="en-GB" sz="2400" dirty="0">
                <a:solidFill>
                  <a:srgbClr val="000000"/>
                </a:solidFill>
                <a:latin typeface="Graphik Web"/>
              </a:rPr>
              <a:t>Domains are contextualized with business context descriptors. Subject matter experts use the patterns and domains to define and create data products. </a:t>
            </a:r>
            <a:r>
              <a:rPr lang="en-GB" sz="2400" b="0" dirty="0">
                <a:solidFill>
                  <a:srgbClr val="000000"/>
                </a:solidFill>
                <a:effectLst/>
                <a:latin typeface="Graphik Web"/>
              </a:rPr>
              <a:t>Data products are registered and made available for reuse relative to business needs.</a:t>
            </a:r>
          </a:p>
        </p:txBody>
      </p:sp>
      <p:sp>
        <p:nvSpPr>
          <p:cNvPr id="2" name="TextBox 1">
            <a:extLst>
              <a:ext uri="{FF2B5EF4-FFF2-40B4-BE49-F238E27FC236}">
                <a16:creationId xmlns:a16="http://schemas.microsoft.com/office/drawing/2014/main" id="{760E9F54-FBFE-C255-1126-E6AC00D4DEEF}"/>
              </a:ext>
            </a:extLst>
          </p:cNvPr>
          <p:cNvSpPr txBox="1"/>
          <p:nvPr/>
        </p:nvSpPr>
        <p:spPr>
          <a:xfrm>
            <a:off x="814387" y="6307574"/>
            <a:ext cx="9126026" cy="307777"/>
          </a:xfrm>
          <a:prstGeom prst="rect">
            <a:avLst/>
          </a:prstGeom>
          <a:noFill/>
        </p:spPr>
        <p:txBody>
          <a:bodyPr wrap="square">
            <a:spAutoFit/>
          </a:bodyPr>
          <a:lstStyle/>
          <a:p>
            <a:r>
              <a:rPr lang="en-GB" sz="1400" dirty="0"/>
              <a:t>https://</a:t>
            </a:r>
            <a:r>
              <a:rPr lang="en-GB" sz="1400" dirty="0" err="1"/>
              <a:t>www.gartner.com</a:t>
            </a:r>
            <a:r>
              <a:rPr lang="en-GB" sz="1400" dirty="0"/>
              <a:t>/</a:t>
            </a:r>
            <a:r>
              <a:rPr lang="en-GB" sz="1400" dirty="0" err="1"/>
              <a:t>en</a:t>
            </a:r>
            <a:r>
              <a:rPr lang="en-GB" sz="1400" dirty="0"/>
              <a:t>/information-technology/glossary/data-mesh</a:t>
            </a:r>
            <a:endParaRPr lang="en-DE" sz="1400" dirty="0"/>
          </a:p>
        </p:txBody>
      </p:sp>
    </p:spTree>
    <p:extLst>
      <p:ext uri="{BB962C8B-B14F-4D97-AF65-F5344CB8AC3E}">
        <p14:creationId xmlns:p14="http://schemas.microsoft.com/office/powerpoint/2010/main" val="238473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16320"/>
          </a:xfrm>
          <a:prstGeom prst="rect">
            <a:avLst/>
          </a:prstGeom>
          <a:noFill/>
        </p:spPr>
        <p:txBody>
          <a:bodyPr wrap="square">
            <a:spAutoFit/>
          </a:bodyPr>
          <a:lstStyle/>
          <a:p>
            <a:r>
              <a:rPr lang="en-GB" sz="2400" b="0" dirty="0">
                <a:effectLst/>
                <a:latin typeface="Graphik Web"/>
              </a:rPr>
              <a:t>Data mesh is a </a:t>
            </a:r>
            <a:r>
              <a:rPr lang="en-GB" sz="2400" b="1" dirty="0">
                <a:effectLst/>
                <a:latin typeface="Graphik Web"/>
              </a:rPr>
              <a:t>cultural</a:t>
            </a:r>
            <a:r>
              <a:rPr lang="en-GB" sz="2400" b="0" dirty="0">
                <a:effectLst/>
                <a:latin typeface="Graphik Web"/>
              </a:rPr>
              <a:t> and </a:t>
            </a:r>
            <a:r>
              <a:rPr lang="en-GB" sz="2400" b="1" dirty="0">
                <a:effectLst/>
                <a:latin typeface="Graphik Web"/>
              </a:rPr>
              <a:t>organizational</a:t>
            </a:r>
            <a:r>
              <a:rPr lang="en-GB" sz="2400" b="0" dirty="0">
                <a:effectLst/>
                <a:latin typeface="Graphik Web"/>
              </a:rPr>
              <a:t> </a:t>
            </a:r>
            <a:r>
              <a:rPr lang="en-GB" sz="2400" b="1" dirty="0">
                <a:effectLst/>
                <a:latin typeface="Graphik Web"/>
              </a:rPr>
              <a:t>shift</a:t>
            </a:r>
            <a:r>
              <a:rPr lang="en-GB" sz="2400" b="0" dirty="0">
                <a:effectLst/>
                <a:latin typeface="Graphik Web"/>
              </a:rPr>
              <a:t> for </a:t>
            </a:r>
            <a:r>
              <a:rPr lang="en-GB" sz="2400" b="1" dirty="0">
                <a:effectLst/>
                <a:latin typeface="Graphik Web"/>
              </a:rPr>
              <a:t>data management </a:t>
            </a:r>
            <a:r>
              <a:rPr lang="en-GB" sz="2400" b="0" dirty="0">
                <a:effectLst/>
                <a:latin typeface="Graphik Web"/>
              </a:rPr>
              <a:t>focusing on </a:t>
            </a:r>
            <a:r>
              <a:rPr lang="en-GB" sz="2400" b="1" dirty="0">
                <a:effectLst/>
                <a:latin typeface="Graphik Web"/>
              </a:rPr>
              <a:t>federation</a:t>
            </a:r>
            <a:r>
              <a:rPr lang="en-GB" sz="2400" b="0" dirty="0">
                <a:effectLst/>
                <a:latin typeface="Graphik Web"/>
              </a:rPr>
              <a:t> technology that emphasizes the </a:t>
            </a:r>
            <a:r>
              <a:rPr lang="en-GB" sz="2400" b="1" dirty="0">
                <a:effectLst/>
                <a:latin typeface="Graphik Web"/>
              </a:rPr>
              <a:t>authority of localized data management</a:t>
            </a:r>
            <a:r>
              <a:rPr lang="en-GB" sz="2400" b="0" dirty="0">
                <a:effectLst/>
                <a:latin typeface="Graphik Web"/>
              </a:rPr>
              <a:t>.</a:t>
            </a:r>
            <a:r>
              <a:rPr lang="en-GB" sz="2400" b="0" dirty="0">
                <a:solidFill>
                  <a:srgbClr val="000000"/>
                </a:solidFill>
                <a:effectLst/>
                <a:latin typeface="Graphik Web"/>
              </a:rPr>
              <a:t> Data me</a:t>
            </a:r>
            <a:r>
              <a:rPr lang="en-GB" sz="2400" b="0" dirty="0">
                <a:solidFill>
                  <a:srgbClr val="44546A"/>
                </a:solidFill>
                <a:effectLst/>
                <a:latin typeface="Graphik Web"/>
              </a:rPr>
              <a:t>sh is intended to enable </a:t>
            </a:r>
            <a:r>
              <a:rPr lang="en-GB" sz="2400" b="1" dirty="0">
                <a:solidFill>
                  <a:srgbClr val="44546A"/>
                </a:solidFill>
                <a:effectLst/>
                <a:latin typeface="Graphik Web"/>
              </a:rPr>
              <a:t>easily accessible data</a:t>
            </a:r>
            <a:r>
              <a:rPr lang="en-GB" sz="2400" b="0" dirty="0">
                <a:solidFill>
                  <a:srgbClr val="44546A"/>
                </a:solidFill>
                <a:effectLst/>
                <a:latin typeface="Graphik Web"/>
              </a:rPr>
              <a:t> </a:t>
            </a:r>
            <a:r>
              <a:rPr lang="en-GB" sz="2400" b="1" dirty="0">
                <a:solidFill>
                  <a:srgbClr val="44546A"/>
                </a:solidFill>
                <a:latin typeface="Graphik Web"/>
              </a:rPr>
              <a:t>by </a:t>
            </a:r>
            <a:r>
              <a:rPr lang="en-GB" sz="2400" dirty="0">
                <a:solidFill>
                  <a:srgbClr val="44546A"/>
                </a:solidFill>
                <a:latin typeface="Graphik Web"/>
              </a:rPr>
              <a:t>the</a:t>
            </a:r>
            <a:r>
              <a:rPr lang="en-GB" sz="2400" b="1" dirty="0">
                <a:solidFill>
                  <a:srgbClr val="44546A"/>
                </a:solidFill>
                <a:latin typeface="Graphik Web"/>
              </a:rPr>
              <a:t> business</a:t>
            </a:r>
            <a:r>
              <a:rPr lang="en-GB" sz="2400" b="0" dirty="0">
                <a:solidFill>
                  <a:srgbClr val="44546A"/>
                </a:solidFill>
                <a:effectLst/>
                <a:latin typeface="Graphik Web"/>
              </a:rPr>
              <a:t>. </a:t>
            </a:r>
            <a:r>
              <a:rPr lang="en-GB" sz="2400" b="1" dirty="0">
                <a:solidFill>
                  <a:srgbClr val="44546A"/>
                </a:solidFill>
                <a:effectLst/>
                <a:latin typeface="Graphik Web"/>
              </a:rPr>
              <a:t>Data assets </a:t>
            </a:r>
            <a:r>
              <a:rPr lang="en-GB" sz="2400" b="0" dirty="0">
                <a:solidFill>
                  <a:srgbClr val="44546A"/>
                </a:solidFill>
                <a:effectLst/>
                <a:latin typeface="Graphik Web"/>
              </a:rPr>
              <a:t>are </a:t>
            </a:r>
            <a:r>
              <a:rPr lang="en-GB" sz="2400" b="1" dirty="0" err="1">
                <a:solidFill>
                  <a:srgbClr val="44546A"/>
                </a:solidFill>
                <a:effectLst/>
                <a:latin typeface="Graphik Web"/>
              </a:rPr>
              <a:t>analyzed</a:t>
            </a:r>
            <a:r>
              <a:rPr lang="en-GB" sz="2400" b="0" dirty="0">
                <a:solidFill>
                  <a:srgbClr val="44546A"/>
                </a:solidFill>
                <a:effectLst/>
                <a:latin typeface="Graphik Web"/>
              </a:rPr>
              <a:t> for usage patterns </a:t>
            </a:r>
            <a:r>
              <a:rPr lang="en-GB" sz="2400" b="1" dirty="0">
                <a:solidFill>
                  <a:srgbClr val="44546A"/>
                </a:solidFill>
                <a:effectLst/>
                <a:latin typeface="Graphik Web"/>
              </a:rPr>
              <a:t>by subject matter experts</a:t>
            </a:r>
            <a:r>
              <a:rPr lang="en-GB" sz="2400" b="0" dirty="0">
                <a:solidFill>
                  <a:srgbClr val="44546A"/>
                </a:solidFill>
                <a:effectLst/>
                <a:latin typeface="Graphik Web"/>
              </a:rPr>
              <a:t>, who determine data affinity, and then the </a:t>
            </a:r>
            <a:r>
              <a:rPr lang="en-GB" sz="2400" b="1" dirty="0">
                <a:solidFill>
                  <a:srgbClr val="44546A"/>
                </a:solidFill>
                <a:latin typeface="Graphik Web"/>
              </a:rPr>
              <a:t>data assets are organized as data domains</a:t>
            </a:r>
            <a:r>
              <a:rPr lang="en-GB" sz="2400" b="0" dirty="0">
                <a:solidFill>
                  <a:srgbClr val="000000"/>
                </a:solidFill>
                <a:effectLst/>
                <a:latin typeface="Graphik Web"/>
              </a:rPr>
              <a:t>. </a:t>
            </a:r>
            <a:r>
              <a:rPr lang="en-GB" sz="2400" b="1" dirty="0">
                <a:solidFill>
                  <a:srgbClr val="92D050"/>
                </a:solidFill>
                <a:latin typeface="Graphik Web"/>
              </a:rPr>
              <a:t>Domains are contextualized with business context descriptors</a:t>
            </a:r>
            <a:r>
              <a:rPr lang="en-GB" sz="2400" dirty="0">
                <a:solidFill>
                  <a:srgbClr val="000000"/>
                </a:solidFill>
                <a:latin typeface="Graphik Web"/>
              </a:rPr>
              <a:t>. </a:t>
            </a:r>
            <a:r>
              <a:rPr lang="en-GB" sz="2400" b="1" dirty="0">
                <a:solidFill>
                  <a:srgbClr val="92D050"/>
                </a:solidFill>
                <a:latin typeface="Graphik Web"/>
              </a:rPr>
              <a:t>Subject matter experts</a:t>
            </a:r>
            <a:r>
              <a:rPr lang="en-GB" sz="2400" dirty="0">
                <a:solidFill>
                  <a:srgbClr val="000000"/>
                </a:solidFill>
                <a:latin typeface="Graphik Web"/>
              </a:rPr>
              <a:t> use the patterns and domains to define and </a:t>
            </a:r>
            <a:r>
              <a:rPr lang="en-GB" sz="2400" b="1" dirty="0">
                <a:solidFill>
                  <a:srgbClr val="92D050"/>
                </a:solidFill>
                <a:latin typeface="Graphik Web"/>
              </a:rPr>
              <a:t>create data products</a:t>
            </a:r>
            <a:r>
              <a:rPr lang="en-GB" sz="2400" dirty="0">
                <a:solidFill>
                  <a:srgbClr val="000000"/>
                </a:solidFill>
                <a:latin typeface="Graphik Web"/>
              </a:rPr>
              <a:t>. </a:t>
            </a:r>
            <a:r>
              <a:rPr lang="en-GB" sz="2400" b="1" dirty="0">
                <a:solidFill>
                  <a:srgbClr val="92D050"/>
                </a:solidFill>
                <a:effectLst/>
                <a:latin typeface="Graphik Web"/>
              </a:rPr>
              <a:t>Data products are registered </a:t>
            </a:r>
            <a:r>
              <a:rPr lang="en-GB" sz="2400" b="0" dirty="0">
                <a:solidFill>
                  <a:srgbClr val="000000"/>
                </a:solidFill>
                <a:effectLst/>
                <a:latin typeface="Graphik Web"/>
              </a:rPr>
              <a:t>and </a:t>
            </a:r>
            <a:r>
              <a:rPr lang="en-GB" sz="2400" b="1" dirty="0">
                <a:solidFill>
                  <a:srgbClr val="92D050"/>
                </a:solidFill>
                <a:effectLst/>
                <a:latin typeface="Graphik Web"/>
              </a:rPr>
              <a:t>made available for reuse</a:t>
            </a:r>
            <a:r>
              <a:rPr lang="en-GB" sz="2400" b="0" dirty="0">
                <a:solidFill>
                  <a:srgbClr val="92D050"/>
                </a:solidFill>
                <a:effectLst/>
                <a:latin typeface="Graphik Web"/>
              </a:rPr>
              <a:t> </a:t>
            </a:r>
            <a:r>
              <a:rPr lang="en-GB" sz="2400" b="0" dirty="0">
                <a:solidFill>
                  <a:srgbClr val="000000"/>
                </a:solidFill>
                <a:effectLst/>
                <a:latin typeface="Graphik Web"/>
              </a:rPr>
              <a:t>relative to business needs.</a:t>
            </a:r>
          </a:p>
        </p:txBody>
      </p:sp>
      <p:sp>
        <p:nvSpPr>
          <p:cNvPr id="2" name="TextBox 1">
            <a:extLst>
              <a:ext uri="{FF2B5EF4-FFF2-40B4-BE49-F238E27FC236}">
                <a16:creationId xmlns:a16="http://schemas.microsoft.com/office/drawing/2014/main" id="{760E9F54-FBFE-C255-1126-E6AC00D4DEEF}"/>
              </a:ext>
            </a:extLst>
          </p:cNvPr>
          <p:cNvSpPr txBox="1"/>
          <p:nvPr/>
        </p:nvSpPr>
        <p:spPr>
          <a:xfrm>
            <a:off x="814387" y="6307574"/>
            <a:ext cx="9126026" cy="307777"/>
          </a:xfrm>
          <a:prstGeom prst="rect">
            <a:avLst/>
          </a:prstGeom>
          <a:noFill/>
        </p:spPr>
        <p:txBody>
          <a:bodyPr wrap="square">
            <a:spAutoFit/>
          </a:bodyPr>
          <a:lstStyle/>
          <a:p>
            <a:r>
              <a:rPr lang="en-GB" sz="1400" dirty="0"/>
              <a:t>https://</a:t>
            </a:r>
            <a:r>
              <a:rPr lang="en-GB" sz="1400" dirty="0" err="1"/>
              <a:t>www.gartner.com</a:t>
            </a:r>
            <a:r>
              <a:rPr lang="en-GB" sz="1400" dirty="0"/>
              <a:t>/</a:t>
            </a:r>
            <a:r>
              <a:rPr lang="en-GB" sz="1400" dirty="0" err="1"/>
              <a:t>en</a:t>
            </a:r>
            <a:r>
              <a:rPr lang="en-GB" sz="1400" dirty="0"/>
              <a:t>/information-technology/glossary/data-mesh</a:t>
            </a:r>
            <a:endParaRPr lang="en-DE" sz="1400" dirty="0"/>
          </a:p>
        </p:txBody>
      </p:sp>
    </p:spTree>
    <p:extLst>
      <p:ext uri="{BB962C8B-B14F-4D97-AF65-F5344CB8AC3E}">
        <p14:creationId xmlns:p14="http://schemas.microsoft.com/office/powerpoint/2010/main" val="2392431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Product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77875"/>
          </a:xfrm>
          <a:prstGeom prst="rect">
            <a:avLst/>
          </a:prstGeom>
          <a:noFill/>
        </p:spPr>
        <p:txBody>
          <a:bodyPr wrap="square">
            <a:spAutoFit/>
          </a:bodyPr>
          <a:lstStyle/>
          <a:p>
            <a:r>
              <a:rPr lang="en-GB" sz="2000" dirty="0"/>
              <a:t>A </a:t>
            </a:r>
            <a:r>
              <a:rPr lang="en-GB" sz="2000" b="1" dirty="0">
                <a:solidFill>
                  <a:srgbClr val="92D050"/>
                </a:solidFill>
              </a:rPr>
              <a:t>data product </a:t>
            </a:r>
            <a:r>
              <a:rPr lang="en-GB" sz="2000" dirty="0"/>
              <a:t>is an outcome that is </a:t>
            </a:r>
            <a:r>
              <a:rPr lang="en-GB" sz="2000" b="1" dirty="0">
                <a:solidFill>
                  <a:srgbClr val="92D050"/>
                </a:solidFill>
              </a:rPr>
              <a:t>generated from data analysis or processing</a:t>
            </a:r>
            <a:r>
              <a:rPr lang="en-GB" sz="2000" dirty="0"/>
              <a:t>. It can take various forms, such as conformed dimensions, shared datasets, reports, dashboards, visualizations, or predictive models. </a:t>
            </a:r>
          </a:p>
          <a:p>
            <a:endParaRPr lang="en-GB" sz="2000" dirty="0"/>
          </a:p>
          <a:p>
            <a:r>
              <a:rPr lang="en-GB" sz="2000" dirty="0"/>
              <a:t>Data products are designed to provide insights, support decision-making, and drive actions based on data.</a:t>
            </a:r>
          </a:p>
          <a:p>
            <a:endParaRPr lang="en-GB" sz="2000" dirty="0"/>
          </a:p>
          <a:p>
            <a:r>
              <a:rPr lang="en-GB" sz="2000" dirty="0"/>
              <a:t>In the context of a data mesh, each local data authority takes ownership of their data products. They define the structure, quality, and usage of their data products, and interfaces (maybe APIs) for other teams to reuse the data product.</a:t>
            </a:r>
          </a:p>
        </p:txBody>
      </p:sp>
    </p:spTree>
    <p:extLst>
      <p:ext uri="{BB962C8B-B14F-4D97-AF65-F5344CB8AC3E}">
        <p14:creationId xmlns:p14="http://schemas.microsoft.com/office/powerpoint/2010/main" val="392211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Product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77875"/>
          </a:xfrm>
          <a:prstGeom prst="rect">
            <a:avLst/>
          </a:prstGeom>
          <a:noFill/>
        </p:spPr>
        <p:txBody>
          <a:bodyPr wrap="square">
            <a:spAutoFit/>
          </a:bodyPr>
          <a:lstStyle/>
          <a:p>
            <a:r>
              <a:rPr lang="en-GB" sz="2000" dirty="0"/>
              <a:t>A </a:t>
            </a:r>
            <a:r>
              <a:rPr lang="en-GB" sz="2000" b="1" dirty="0"/>
              <a:t>data product </a:t>
            </a:r>
            <a:r>
              <a:rPr lang="en-GB" sz="2000" dirty="0"/>
              <a:t>is an outcome that is </a:t>
            </a:r>
            <a:r>
              <a:rPr lang="en-GB" sz="2000" b="1" dirty="0"/>
              <a:t>generated from data analysis or processing</a:t>
            </a:r>
            <a:r>
              <a:rPr lang="en-GB" sz="2000" dirty="0"/>
              <a:t>. It can take various forms, such as conformed dimensions, shared datasets, reports, dashboards, visualizations, or predictive models. </a:t>
            </a:r>
          </a:p>
          <a:p>
            <a:endParaRPr lang="en-GB" sz="2000" dirty="0"/>
          </a:p>
          <a:p>
            <a:r>
              <a:rPr lang="en-GB" sz="2000" b="1" dirty="0">
                <a:solidFill>
                  <a:srgbClr val="92D050"/>
                </a:solidFill>
              </a:rPr>
              <a:t>Data products </a:t>
            </a:r>
            <a:r>
              <a:rPr lang="en-GB" sz="2000" dirty="0"/>
              <a:t>are designed to </a:t>
            </a:r>
            <a:r>
              <a:rPr lang="en-GB" sz="2000" b="1" dirty="0">
                <a:solidFill>
                  <a:srgbClr val="92D050"/>
                </a:solidFill>
              </a:rPr>
              <a:t>provide insights, support decision-making, and drive actions based</a:t>
            </a:r>
            <a:r>
              <a:rPr lang="en-GB" sz="2000" dirty="0"/>
              <a:t> on data.</a:t>
            </a:r>
          </a:p>
          <a:p>
            <a:endParaRPr lang="en-GB" sz="2000" dirty="0"/>
          </a:p>
          <a:p>
            <a:r>
              <a:rPr lang="en-GB" sz="2000" dirty="0"/>
              <a:t>In the context of a data mesh, each local data authority takes ownership of their data products. They define the structure, quality, and usage of their data products, and interfaces (maybe APIs) for other teams to reuse the data product.</a:t>
            </a:r>
          </a:p>
        </p:txBody>
      </p:sp>
    </p:spTree>
    <p:extLst>
      <p:ext uri="{BB962C8B-B14F-4D97-AF65-F5344CB8AC3E}">
        <p14:creationId xmlns:p14="http://schemas.microsoft.com/office/powerpoint/2010/main" val="4179583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Product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3477875"/>
          </a:xfrm>
          <a:prstGeom prst="rect">
            <a:avLst/>
          </a:prstGeom>
          <a:noFill/>
        </p:spPr>
        <p:txBody>
          <a:bodyPr wrap="square">
            <a:spAutoFit/>
          </a:bodyPr>
          <a:lstStyle/>
          <a:p>
            <a:r>
              <a:rPr lang="en-GB" sz="2000" dirty="0"/>
              <a:t>A </a:t>
            </a:r>
            <a:r>
              <a:rPr lang="en-GB" sz="2000" b="1" dirty="0"/>
              <a:t>data product </a:t>
            </a:r>
            <a:r>
              <a:rPr lang="en-GB" sz="2000" dirty="0"/>
              <a:t>is an outcome that is </a:t>
            </a:r>
            <a:r>
              <a:rPr lang="en-GB" sz="2000" b="1" dirty="0"/>
              <a:t>generated from data analysis or processing</a:t>
            </a:r>
            <a:r>
              <a:rPr lang="en-GB" sz="2000" dirty="0"/>
              <a:t>. It can take various forms, such as conformed dimensions, shared datasets, reports, dashboards, visualizations, or predictive models. </a:t>
            </a:r>
          </a:p>
          <a:p>
            <a:endParaRPr lang="en-GB" sz="2000" dirty="0"/>
          </a:p>
          <a:p>
            <a:r>
              <a:rPr lang="en-GB" sz="2000" b="1" dirty="0"/>
              <a:t>Data products </a:t>
            </a:r>
            <a:r>
              <a:rPr lang="en-GB" sz="2000" dirty="0"/>
              <a:t>are designed to </a:t>
            </a:r>
            <a:r>
              <a:rPr lang="en-GB" sz="2000" b="1" dirty="0"/>
              <a:t>provide insights, support decision-making, and drive actions based</a:t>
            </a:r>
            <a:r>
              <a:rPr lang="en-GB" sz="2000" dirty="0"/>
              <a:t> on data.</a:t>
            </a:r>
          </a:p>
          <a:p>
            <a:endParaRPr lang="en-GB" sz="2000" dirty="0"/>
          </a:p>
          <a:p>
            <a:r>
              <a:rPr lang="en-GB" sz="2000" dirty="0"/>
              <a:t>In the context of a data mesh, </a:t>
            </a:r>
            <a:r>
              <a:rPr lang="en-GB" sz="2000" b="1" dirty="0">
                <a:solidFill>
                  <a:srgbClr val="92D050"/>
                </a:solidFill>
              </a:rPr>
              <a:t>each local data authority takes ownership </a:t>
            </a:r>
            <a:r>
              <a:rPr lang="en-GB" sz="2000" dirty="0"/>
              <a:t>(</a:t>
            </a:r>
            <a:r>
              <a:rPr lang="en-GB" sz="2000" i="1" dirty="0"/>
              <a:t>hopefully also responsibility and accountability</a:t>
            </a:r>
            <a:r>
              <a:rPr lang="en-GB" sz="2000" dirty="0"/>
              <a:t>) of their data products. They </a:t>
            </a:r>
            <a:r>
              <a:rPr lang="en-GB" sz="2000" b="1" dirty="0">
                <a:solidFill>
                  <a:srgbClr val="C00000"/>
                </a:solidFill>
              </a:rPr>
              <a:t>define</a:t>
            </a:r>
            <a:r>
              <a:rPr lang="en-GB" sz="2000" dirty="0"/>
              <a:t> the </a:t>
            </a:r>
            <a:r>
              <a:rPr lang="en-GB" sz="2000" b="1" dirty="0">
                <a:solidFill>
                  <a:srgbClr val="C00000"/>
                </a:solidFill>
              </a:rPr>
              <a:t>structure, quality, and usage of their data products, and interfaces (maybe APIs) </a:t>
            </a:r>
            <a:r>
              <a:rPr lang="en-GB" sz="2000" dirty="0"/>
              <a:t>for other teams to </a:t>
            </a:r>
            <a:r>
              <a:rPr lang="en-GB" sz="2000" b="1" dirty="0">
                <a:solidFill>
                  <a:srgbClr val="92D050"/>
                </a:solidFill>
              </a:rPr>
              <a:t>reuse the data product</a:t>
            </a:r>
            <a:r>
              <a:rPr lang="en-GB" sz="2000" dirty="0"/>
              <a:t>.</a:t>
            </a:r>
            <a:endParaRPr lang="en-GB" sz="2000" b="0" dirty="0">
              <a:solidFill>
                <a:srgbClr val="000000"/>
              </a:solidFill>
              <a:effectLst/>
              <a:latin typeface="Graphik Web"/>
            </a:endParaRPr>
          </a:p>
        </p:txBody>
      </p:sp>
    </p:spTree>
    <p:extLst>
      <p:ext uri="{BB962C8B-B14F-4D97-AF65-F5344CB8AC3E}">
        <p14:creationId xmlns:p14="http://schemas.microsoft.com/office/powerpoint/2010/main" val="70675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Products require Data Contracts </a:t>
            </a:r>
            <a:r>
              <a:rPr lang="en-US" sz="1200" dirty="0"/>
              <a:t>because of</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1323439"/>
          </a:xfrm>
          <a:prstGeom prst="rect">
            <a:avLst/>
          </a:prstGeom>
          <a:noFill/>
        </p:spPr>
        <p:txBody>
          <a:bodyPr wrap="square">
            <a:spAutoFit/>
          </a:bodyPr>
          <a:lstStyle/>
          <a:p>
            <a:r>
              <a:rPr lang="en-GB" sz="2000" dirty="0"/>
              <a:t>… In the context of a data mesh, </a:t>
            </a:r>
            <a:r>
              <a:rPr lang="en-GB" sz="2000" b="1" dirty="0">
                <a:solidFill>
                  <a:srgbClr val="92D050"/>
                </a:solidFill>
              </a:rPr>
              <a:t>each local data authority takes ownership </a:t>
            </a:r>
            <a:r>
              <a:rPr lang="en-GB" sz="2000" dirty="0"/>
              <a:t>of their data products. They </a:t>
            </a:r>
            <a:r>
              <a:rPr lang="en-GB" sz="2000" b="1" dirty="0">
                <a:solidFill>
                  <a:srgbClr val="C00000"/>
                </a:solidFill>
              </a:rPr>
              <a:t>define</a:t>
            </a:r>
            <a:r>
              <a:rPr lang="en-GB" sz="2000" dirty="0"/>
              <a:t> the </a:t>
            </a:r>
            <a:r>
              <a:rPr lang="en-GB" sz="2000" b="1" dirty="0">
                <a:solidFill>
                  <a:srgbClr val="C00000"/>
                </a:solidFill>
              </a:rPr>
              <a:t>structure, quality, and usage of their data products, and interfaces (maybe APIs) </a:t>
            </a:r>
            <a:r>
              <a:rPr lang="en-GB" sz="2000" dirty="0"/>
              <a:t>for other teams to reuse the data product.</a:t>
            </a:r>
            <a:endParaRPr lang="en-GB" sz="2000" b="0" dirty="0">
              <a:solidFill>
                <a:srgbClr val="000000"/>
              </a:solidFill>
              <a:effectLst/>
              <a:latin typeface="Graphik Web"/>
            </a:endParaRPr>
          </a:p>
        </p:txBody>
      </p:sp>
      <p:sp>
        <p:nvSpPr>
          <p:cNvPr id="3" name="TextBox 2">
            <a:extLst>
              <a:ext uri="{FF2B5EF4-FFF2-40B4-BE49-F238E27FC236}">
                <a16:creationId xmlns:a16="http://schemas.microsoft.com/office/drawing/2014/main" id="{C6E8CDB9-A5D1-F76B-FFE4-06CCBA2E984E}"/>
              </a:ext>
            </a:extLst>
          </p:cNvPr>
          <p:cNvSpPr txBox="1"/>
          <p:nvPr/>
        </p:nvSpPr>
        <p:spPr>
          <a:xfrm>
            <a:off x="814386" y="3670717"/>
            <a:ext cx="10379639" cy="2031325"/>
          </a:xfrm>
          <a:prstGeom prst="rect">
            <a:avLst/>
          </a:prstGeom>
          <a:noFill/>
        </p:spPr>
        <p:txBody>
          <a:bodyPr wrap="square">
            <a:spAutoFit/>
          </a:bodyPr>
          <a:lstStyle/>
          <a:p>
            <a:r>
              <a:rPr lang="en-GB" dirty="0"/>
              <a:t>A data contract is a specification or agreement that outlines the structure, quality, and usage of a data product within a data mesh framework. It defines the requirements for the data, including its format, schema, metadata, and any constraints or rules associated with it.</a:t>
            </a:r>
          </a:p>
          <a:p>
            <a:r>
              <a:rPr lang="en-GB" dirty="0"/>
              <a:t>The data contract serves as a guideline for other teams or consumers who want to access and use the data product. It provides clarity on how the data should be interpreted, consumed, and integrated into their own processes or applications.</a:t>
            </a:r>
          </a:p>
        </p:txBody>
      </p:sp>
    </p:spTree>
    <p:extLst>
      <p:ext uri="{BB962C8B-B14F-4D97-AF65-F5344CB8AC3E}">
        <p14:creationId xmlns:p14="http://schemas.microsoft.com/office/powerpoint/2010/main" val="416303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Contract - template </a:t>
            </a:r>
            <a:br>
              <a:rPr lang="en-US" dirty="0"/>
            </a:br>
            <a:r>
              <a:rPr lang="en-US" sz="1200" dirty="0"/>
              <a:t>Validate carefully, use at your own risk</a:t>
            </a:r>
            <a:endParaRPr lang="LID4096" sz="1200" dirty="0"/>
          </a:p>
        </p:txBody>
      </p:sp>
      <p:sp>
        <p:nvSpPr>
          <p:cNvPr id="4" name="TextBox 3">
            <a:extLst>
              <a:ext uri="{FF2B5EF4-FFF2-40B4-BE49-F238E27FC236}">
                <a16:creationId xmlns:a16="http://schemas.microsoft.com/office/drawing/2014/main" id="{57FFE082-A1E4-A92E-E4C3-F075346B2376}"/>
              </a:ext>
            </a:extLst>
          </p:cNvPr>
          <p:cNvSpPr txBox="1"/>
          <p:nvPr/>
        </p:nvSpPr>
        <p:spPr>
          <a:xfrm>
            <a:off x="696401" y="1495204"/>
            <a:ext cx="4848993" cy="4616648"/>
          </a:xfrm>
          <a:prstGeom prst="rect">
            <a:avLst/>
          </a:prstGeom>
          <a:noFill/>
        </p:spPr>
        <p:txBody>
          <a:bodyPr wrap="square">
            <a:spAutoFit/>
          </a:bodyPr>
          <a:lstStyle/>
          <a:p>
            <a:r>
              <a:rPr lang="en-GB" sz="1400" b="1"/>
              <a:t>Data Product Name:</a:t>
            </a:r>
          </a:p>
          <a:p>
            <a:r>
              <a:rPr lang="en-GB" sz="1400"/>
              <a:t>[Specify the name or identifier of the data product]</a:t>
            </a:r>
          </a:p>
          <a:p>
            <a:r>
              <a:rPr lang="en-GB" sz="1400" b="1"/>
              <a:t>Data Product Description:</a:t>
            </a:r>
          </a:p>
          <a:p>
            <a:r>
              <a:rPr lang="en-GB" sz="1400"/>
              <a:t>[Provide a brief description of the data product, including its purpose and intended use]</a:t>
            </a:r>
          </a:p>
          <a:p>
            <a:r>
              <a:rPr lang="en-GB" sz="1400" b="1"/>
              <a:t>Data Structure:</a:t>
            </a:r>
          </a:p>
          <a:p>
            <a:r>
              <a:rPr lang="en-GB" sz="1400"/>
              <a:t>[Describe the structure of the data product, including the format, schema, and any relevant metadata]</a:t>
            </a:r>
          </a:p>
          <a:p>
            <a:r>
              <a:rPr lang="en-GB" sz="1400" b="1"/>
              <a:t>Data Quality Requirements:</a:t>
            </a:r>
          </a:p>
          <a:p>
            <a:r>
              <a:rPr lang="en-GB" sz="1400"/>
              <a:t>[Specify the quality requirements for the data product, such as accuracy, completeness, and timeliness]</a:t>
            </a:r>
          </a:p>
          <a:p>
            <a:r>
              <a:rPr lang="en-GB" sz="1400" b="1"/>
              <a:t>Data Usage Guidelines:</a:t>
            </a:r>
          </a:p>
          <a:p>
            <a:r>
              <a:rPr lang="en-GB" sz="1400"/>
              <a:t>[Define how the data product should be used, including any restrictions or guidelines for access and consumption]</a:t>
            </a:r>
          </a:p>
          <a:p>
            <a:r>
              <a:rPr lang="en-GB" sz="1400" b="1"/>
              <a:t>Data Contracts and APIs:</a:t>
            </a:r>
          </a:p>
          <a:p>
            <a:r>
              <a:rPr lang="en-GB" sz="1400"/>
              <a:t>[Specify any data contracts or APIs provided by the data product, including the methods and interfaces for accessing and interacting with the data]</a:t>
            </a:r>
            <a:endParaRPr lang="en-GB" sz="1400" dirty="0"/>
          </a:p>
        </p:txBody>
      </p:sp>
      <p:sp>
        <p:nvSpPr>
          <p:cNvPr id="5" name="TextBox 4">
            <a:extLst>
              <a:ext uri="{FF2B5EF4-FFF2-40B4-BE49-F238E27FC236}">
                <a16:creationId xmlns:a16="http://schemas.microsoft.com/office/drawing/2014/main" id="{33DACD87-75B2-A1D3-61CE-0B37E9EB6436}"/>
              </a:ext>
            </a:extLst>
          </p:cNvPr>
          <p:cNvSpPr txBox="1"/>
          <p:nvPr/>
        </p:nvSpPr>
        <p:spPr>
          <a:xfrm>
            <a:off x="5825456" y="1495204"/>
            <a:ext cx="4848993" cy="4401205"/>
          </a:xfrm>
          <a:prstGeom prst="rect">
            <a:avLst/>
          </a:prstGeom>
          <a:noFill/>
        </p:spPr>
        <p:txBody>
          <a:bodyPr wrap="square">
            <a:spAutoFit/>
          </a:bodyPr>
          <a:lstStyle/>
          <a:p>
            <a:r>
              <a:rPr lang="en-GB" sz="1400" b="1" dirty="0"/>
              <a:t>Data Ownership and Responsibility:</a:t>
            </a:r>
          </a:p>
          <a:p>
            <a:r>
              <a:rPr lang="en-GB" sz="1400" dirty="0"/>
              <a:t>[Identify the team or domain responsible for the data product and any associated data management tasks]</a:t>
            </a:r>
          </a:p>
          <a:p>
            <a:r>
              <a:rPr lang="en-GB" sz="1400" b="1" dirty="0"/>
              <a:t>Data Governance and Security:</a:t>
            </a:r>
          </a:p>
          <a:p>
            <a:r>
              <a:rPr lang="en-GB" sz="1400" dirty="0"/>
              <a:t>[Outline the governance and security measures in place for the data product, including data privacy, access controls, and compliance requirements]</a:t>
            </a:r>
          </a:p>
          <a:p>
            <a:r>
              <a:rPr lang="en-GB" sz="1400" b="1" dirty="0"/>
              <a:t>Data Product Lifecycle:</a:t>
            </a:r>
          </a:p>
          <a:p>
            <a:r>
              <a:rPr lang="en-GB" sz="1400" dirty="0"/>
              <a:t>[Describe the lifecycle of the data product, including data collection, processing, storage, and archiving]</a:t>
            </a:r>
          </a:p>
          <a:p>
            <a:r>
              <a:rPr lang="en-GB" sz="1400" b="1" dirty="0"/>
              <a:t>Data Product Dependencies:</a:t>
            </a:r>
          </a:p>
          <a:p>
            <a:r>
              <a:rPr lang="en-GB" sz="1400" dirty="0"/>
              <a:t>[Identify any dependencies or relationships with other data products or systems]</a:t>
            </a:r>
          </a:p>
          <a:p>
            <a:r>
              <a:rPr lang="en-GB" sz="1400" b="1" dirty="0"/>
              <a:t>Data Product Updates and Maintenance:</a:t>
            </a:r>
          </a:p>
          <a:p>
            <a:r>
              <a:rPr lang="en-GB" sz="1400" dirty="0"/>
              <a:t>[Explain how updates and maintenance of the data product will be handled, including versioning, documentation, and change management processes]</a:t>
            </a:r>
          </a:p>
        </p:txBody>
      </p:sp>
    </p:spTree>
    <p:extLst>
      <p:ext uri="{BB962C8B-B14F-4D97-AF65-F5344CB8AC3E}">
        <p14:creationId xmlns:p14="http://schemas.microsoft.com/office/powerpoint/2010/main" val="2484451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 vs the Data Warehouse</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4627768" cy="2308324"/>
          </a:xfrm>
          <a:prstGeom prst="rect">
            <a:avLst/>
          </a:prstGeom>
          <a:noFill/>
        </p:spPr>
        <p:txBody>
          <a:bodyPr wrap="square">
            <a:spAutoFit/>
          </a:bodyPr>
          <a:lstStyle/>
          <a:p>
            <a:r>
              <a:rPr lang="en-GB" sz="2400" b="1" dirty="0">
                <a:solidFill>
                  <a:srgbClr val="C00000"/>
                </a:solidFill>
                <a:effectLst/>
                <a:latin typeface="Graphik Web"/>
              </a:rPr>
              <a:t>Data mesh </a:t>
            </a:r>
            <a:r>
              <a:rPr lang="en-GB" sz="2400" b="0" dirty="0">
                <a:solidFill>
                  <a:srgbClr val="000000"/>
                </a:solidFill>
                <a:effectLst/>
                <a:latin typeface="Graphik Web"/>
              </a:rPr>
              <a:t>is a</a:t>
            </a:r>
            <a:r>
              <a:rPr lang="en-GB" sz="2400" b="0" dirty="0">
                <a:solidFill>
                  <a:srgbClr val="44546A"/>
                </a:solidFill>
                <a:effectLst/>
                <a:latin typeface="Graphik Web"/>
              </a:rPr>
              <a:t> </a:t>
            </a:r>
            <a:r>
              <a:rPr lang="en-GB" sz="2400" b="1" dirty="0">
                <a:effectLst/>
                <a:latin typeface="Graphik Web"/>
              </a:rPr>
              <a:t>cultural</a:t>
            </a:r>
            <a:r>
              <a:rPr lang="en-GB" sz="2400" b="0" dirty="0">
                <a:effectLst/>
                <a:latin typeface="Graphik Web"/>
              </a:rPr>
              <a:t> and </a:t>
            </a:r>
            <a:r>
              <a:rPr lang="en-GB" sz="2400" b="1" dirty="0">
                <a:effectLst/>
                <a:latin typeface="Graphik Web"/>
              </a:rPr>
              <a:t>organizational</a:t>
            </a:r>
            <a:r>
              <a:rPr lang="en-GB" sz="2400" b="0" dirty="0">
                <a:effectLst/>
                <a:latin typeface="Graphik Web"/>
              </a:rPr>
              <a:t> </a:t>
            </a:r>
            <a:r>
              <a:rPr lang="en-GB" sz="2400" b="1" dirty="0">
                <a:effectLst/>
                <a:latin typeface="Graphik Web"/>
              </a:rPr>
              <a:t>shift</a:t>
            </a:r>
            <a:r>
              <a:rPr lang="en-GB" sz="2400" b="0" dirty="0">
                <a:effectLst/>
                <a:latin typeface="Graphik Web"/>
              </a:rPr>
              <a:t> for </a:t>
            </a:r>
            <a:r>
              <a:rPr lang="en-GB" sz="2400" b="1" dirty="0">
                <a:effectLst/>
                <a:latin typeface="Graphik Web"/>
              </a:rPr>
              <a:t>data management </a:t>
            </a:r>
            <a:r>
              <a:rPr lang="en-GB" sz="2400" b="0" dirty="0">
                <a:effectLst/>
                <a:latin typeface="Graphik Web"/>
              </a:rPr>
              <a:t>focusing </a:t>
            </a:r>
            <a:r>
              <a:rPr lang="en-GB" sz="2400" b="0" dirty="0">
                <a:solidFill>
                  <a:srgbClr val="000000"/>
                </a:solidFill>
                <a:effectLst/>
                <a:latin typeface="Graphik Web"/>
              </a:rPr>
              <a:t>on </a:t>
            </a:r>
            <a:r>
              <a:rPr lang="en-GB" sz="2400" b="1" dirty="0">
                <a:solidFill>
                  <a:srgbClr val="C00000"/>
                </a:solidFill>
                <a:effectLst/>
                <a:latin typeface="Graphik Web"/>
              </a:rPr>
              <a:t>federation</a:t>
            </a:r>
            <a:r>
              <a:rPr lang="en-GB" sz="2400" b="0" dirty="0">
                <a:solidFill>
                  <a:srgbClr val="000000"/>
                </a:solidFill>
                <a:effectLst/>
                <a:latin typeface="Graphik Web"/>
              </a:rPr>
              <a:t> technology that emphasizes the </a:t>
            </a:r>
            <a:r>
              <a:rPr lang="en-GB" sz="2400" b="1" dirty="0">
                <a:solidFill>
                  <a:srgbClr val="C00000"/>
                </a:solidFill>
                <a:effectLst/>
                <a:latin typeface="Graphik Web"/>
              </a:rPr>
              <a:t>authority of localized data management</a:t>
            </a:r>
            <a:r>
              <a:rPr lang="en-GB" sz="2400" b="0" dirty="0">
                <a:solidFill>
                  <a:srgbClr val="000000"/>
                </a:solidFill>
                <a:effectLst/>
                <a:latin typeface="Graphik Web"/>
              </a:rPr>
              <a:t>. …</a:t>
            </a:r>
          </a:p>
        </p:txBody>
      </p:sp>
      <p:sp>
        <p:nvSpPr>
          <p:cNvPr id="3" name="TextBox 2">
            <a:extLst>
              <a:ext uri="{FF2B5EF4-FFF2-40B4-BE49-F238E27FC236}">
                <a16:creationId xmlns:a16="http://schemas.microsoft.com/office/drawing/2014/main" id="{A88FBDA7-506E-E25C-916C-B9C0AA3743AD}"/>
              </a:ext>
            </a:extLst>
          </p:cNvPr>
          <p:cNvSpPr txBox="1"/>
          <p:nvPr/>
        </p:nvSpPr>
        <p:spPr>
          <a:xfrm>
            <a:off x="5554380" y="2019300"/>
            <a:ext cx="5202318" cy="3416320"/>
          </a:xfrm>
          <a:prstGeom prst="rect">
            <a:avLst/>
          </a:prstGeom>
          <a:noFill/>
        </p:spPr>
        <p:txBody>
          <a:bodyPr wrap="square">
            <a:spAutoFit/>
          </a:bodyPr>
          <a:lstStyle/>
          <a:p>
            <a:r>
              <a:rPr lang="en-GB" sz="2400" b="0" i="0" dirty="0">
                <a:solidFill>
                  <a:srgbClr val="202122"/>
                </a:solidFill>
                <a:effectLst/>
                <a:latin typeface="Arial" panose="020B0604020202020204" pitchFamily="34" charset="0"/>
              </a:rPr>
              <a:t>In</a:t>
            </a:r>
            <a:r>
              <a:rPr lang="en-GB" sz="2400" dirty="0">
                <a:solidFill>
                  <a:srgbClr val="202122"/>
                </a:solidFill>
                <a:latin typeface="Arial" panose="020B0604020202020204" pitchFamily="34" charset="0"/>
              </a:rPr>
              <a:t> computing, a </a:t>
            </a:r>
            <a:r>
              <a:rPr lang="en-GB" sz="2400" b="1" dirty="0">
                <a:solidFill>
                  <a:srgbClr val="C00000"/>
                </a:solidFill>
                <a:latin typeface="Arial" panose="020B0604020202020204" pitchFamily="34" charset="0"/>
              </a:rPr>
              <a:t>data warehouse </a:t>
            </a:r>
            <a:r>
              <a:rPr lang="en-GB" sz="2400" dirty="0">
                <a:solidFill>
                  <a:srgbClr val="202122"/>
                </a:solidFill>
                <a:latin typeface="Arial" panose="020B0604020202020204" pitchFamily="34" charset="0"/>
              </a:rPr>
              <a:t>(DW or DWH), also known as an enterprise data warehouse (EDW), is a system used for reporting and data analysis and is considered a core component of business intelligence. Data warehouses are </a:t>
            </a:r>
            <a:r>
              <a:rPr lang="en-GB" sz="2400" b="1" dirty="0">
                <a:solidFill>
                  <a:srgbClr val="C00000"/>
                </a:solidFill>
                <a:latin typeface="Arial" panose="020B0604020202020204" pitchFamily="34" charset="0"/>
              </a:rPr>
              <a:t>central</a:t>
            </a:r>
            <a:r>
              <a:rPr lang="en-GB" sz="2400" dirty="0">
                <a:solidFill>
                  <a:srgbClr val="202122"/>
                </a:solidFill>
                <a:latin typeface="Arial" panose="020B0604020202020204" pitchFamily="34" charset="0"/>
              </a:rPr>
              <a:t> repositories of integrated data </a:t>
            </a:r>
            <a:r>
              <a:rPr lang="en-GB" sz="2400" b="1" dirty="0">
                <a:solidFill>
                  <a:srgbClr val="202122"/>
                </a:solidFill>
                <a:latin typeface="Arial" panose="020B0604020202020204" pitchFamily="34" charset="0"/>
              </a:rPr>
              <a:t>…</a:t>
            </a:r>
            <a:endParaRPr lang="en-DE" sz="2400" dirty="0"/>
          </a:p>
        </p:txBody>
      </p:sp>
    </p:spTree>
    <p:extLst>
      <p:ext uri="{BB962C8B-B14F-4D97-AF65-F5344CB8AC3E}">
        <p14:creationId xmlns:p14="http://schemas.microsoft.com/office/powerpoint/2010/main" val="1154805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a:xfrm>
            <a:off x="814388" y="388938"/>
            <a:ext cx="9692640" cy="1325562"/>
          </a:xfrm>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idx="1"/>
          </p:nvPr>
        </p:nvSpPr>
        <p:spPr>
          <a:xfrm>
            <a:off x="814388" y="1714500"/>
            <a:ext cx="8595360" cy="4351337"/>
          </a:xfrm>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New concepts, or only new names?</a:t>
            </a:r>
          </a:p>
          <a:p>
            <a:pPr marL="0" indent="0">
              <a:buNone/>
            </a:pPr>
            <a:r>
              <a:rPr lang="en-US" sz="2800" dirty="0">
                <a:latin typeface="Consolas" panose="020B0609020204030204" pitchFamily="49" charset="0"/>
              </a:rPr>
              <a:t>How Microsoft Fabric can help, or can it not?</a:t>
            </a:r>
          </a:p>
        </p:txBody>
      </p:sp>
    </p:spTree>
    <p:extLst>
      <p:ext uri="{BB962C8B-B14F-4D97-AF65-F5344CB8AC3E}">
        <p14:creationId xmlns:p14="http://schemas.microsoft.com/office/powerpoint/2010/main" val="396430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Excel, Access, SQL Server, Synapse, or Fabric – what to do</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3785652"/>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If you store your most precious data in an Excel file, Fabric is not for you</a:t>
            </a:r>
          </a:p>
          <a:p>
            <a:pPr marL="342900" indent="-342900">
              <a:buFont typeface="Arial" panose="020B0604020202020204" pitchFamily="34" charset="0"/>
              <a:buChar char="•"/>
            </a:pPr>
            <a:r>
              <a:rPr lang="en-GB" sz="2400" b="0" dirty="0">
                <a:effectLst/>
                <a:latin typeface="Graphik Web"/>
              </a:rPr>
              <a:t>If you are considering to </a:t>
            </a:r>
            <a:r>
              <a:rPr lang="en-GB" sz="2400" dirty="0">
                <a:latin typeface="Graphik Web"/>
              </a:rPr>
              <a:t>implement a Warehouse, rethink and consider creating a Lakehouse</a:t>
            </a:r>
          </a:p>
          <a:p>
            <a:pPr marL="800100" lvl="1" indent="-342900">
              <a:buFont typeface="Arial" panose="020B0604020202020204" pitchFamily="34" charset="0"/>
              <a:buChar char="•"/>
            </a:pPr>
            <a:r>
              <a:rPr lang="en-GB" sz="2400" b="0" dirty="0">
                <a:effectLst/>
                <a:latin typeface="Graphik Web"/>
              </a:rPr>
              <a:t>If you </a:t>
            </a:r>
            <a:r>
              <a:rPr lang="en-GB" sz="2400" dirty="0">
                <a:latin typeface="Graphik Web"/>
              </a:rPr>
              <a:t>feel better with a relational engine, rethink: if you still want a relational engine at the core of your precious data use Synapse</a:t>
            </a:r>
          </a:p>
          <a:p>
            <a:pPr marL="342900" indent="-342900">
              <a:buFont typeface="Arial" panose="020B0604020202020204" pitchFamily="34" charset="0"/>
              <a:buChar char="•"/>
            </a:pPr>
            <a:r>
              <a:rPr lang="en-GB" sz="2400" b="0" dirty="0">
                <a:effectLst/>
                <a:latin typeface="Graphik Web"/>
              </a:rPr>
              <a:t>Be aware that y</a:t>
            </a:r>
            <a:r>
              <a:rPr lang="en-GB" sz="2400" dirty="0">
                <a:latin typeface="Graphik Web"/>
              </a:rPr>
              <a:t>ou can start small with Fabric, not only in the sense of capacity size</a:t>
            </a:r>
            <a:endParaRPr lang="en-GB" sz="2400" b="0" dirty="0">
              <a:effectLst/>
              <a:latin typeface="Graphik Web"/>
            </a:endParaRPr>
          </a:p>
        </p:txBody>
      </p:sp>
    </p:spTree>
    <p:extLst>
      <p:ext uri="{BB962C8B-B14F-4D97-AF65-F5344CB8AC3E}">
        <p14:creationId xmlns:p14="http://schemas.microsoft.com/office/powerpoint/2010/main" val="275208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is this the concept to implement?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1200329"/>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Federated teams, means “skilled federated teams”: </a:t>
            </a:r>
          </a:p>
          <a:p>
            <a:pPr marL="800100" lvl="1" indent="-342900">
              <a:buFont typeface="Arial" panose="020B0604020202020204" pitchFamily="34" charset="0"/>
              <a:buChar char="•"/>
            </a:pPr>
            <a:r>
              <a:rPr lang="en-GB" sz="2400" dirty="0">
                <a:latin typeface="Graphik Web"/>
              </a:rPr>
              <a:t>How large is your data organization?</a:t>
            </a:r>
          </a:p>
        </p:txBody>
      </p:sp>
    </p:spTree>
    <p:extLst>
      <p:ext uri="{BB962C8B-B14F-4D97-AF65-F5344CB8AC3E}">
        <p14:creationId xmlns:p14="http://schemas.microsoft.com/office/powerpoint/2010/main" val="1227159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is this the concept to implement?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1938992"/>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Federated teams, means “skilled federated teams”: </a:t>
            </a:r>
          </a:p>
          <a:p>
            <a:pPr marL="800100" lvl="1" indent="-342900">
              <a:buFont typeface="Arial" panose="020B0604020202020204" pitchFamily="34" charset="0"/>
              <a:buChar char="•"/>
            </a:pPr>
            <a:r>
              <a:rPr lang="en-GB" sz="2400" dirty="0">
                <a:latin typeface="Graphik Web"/>
              </a:rPr>
              <a:t>How large is your data organization?</a:t>
            </a:r>
          </a:p>
          <a:p>
            <a:pPr marL="800100" lvl="1" indent="-342900">
              <a:buFont typeface="Arial" panose="020B0604020202020204" pitchFamily="34" charset="0"/>
              <a:buChar char="•"/>
            </a:pPr>
            <a:r>
              <a:rPr lang="en-GB" sz="2400" b="0" dirty="0">
                <a:effectLst/>
                <a:latin typeface="Graphik Web"/>
              </a:rPr>
              <a:t>How data literate is your data organization: Saying Pie charts are evil is not enough!</a:t>
            </a:r>
          </a:p>
        </p:txBody>
      </p:sp>
    </p:spTree>
    <p:extLst>
      <p:ext uri="{BB962C8B-B14F-4D97-AF65-F5344CB8AC3E}">
        <p14:creationId xmlns:p14="http://schemas.microsoft.com/office/powerpoint/2010/main" val="4247060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is this the concept to implement?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2308324"/>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Federated teams, means “skilled federated teams”: </a:t>
            </a:r>
          </a:p>
          <a:p>
            <a:pPr marL="800100" lvl="1" indent="-342900">
              <a:buFont typeface="Arial" panose="020B0604020202020204" pitchFamily="34" charset="0"/>
              <a:buChar char="•"/>
            </a:pPr>
            <a:r>
              <a:rPr lang="en-GB" sz="2400" dirty="0">
                <a:latin typeface="Graphik Web"/>
              </a:rPr>
              <a:t>How large is your data organization?</a:t>
            </a:r>
          </a:p>
          <a:p>
            <a:pPr marL="800100" lvl="1" indent="-342900">
              <a:buFont typeface="Arial" panose="020B0604020202020204" pitchFamily="34" charset="0"/>
              <a:buChar char="•"/>
            </a:pPr>
            <a:r>
              <a:rPr lang="en-GB" sz="2400" b="0" dirty="0">
                <a:effectLst/>
                <a:latin typeface="Graphik Web"/>
              </a:rPr>
              <a:t>How data literate is your data organization: Saying Pie charts are evil is not enough!</a:t>
            </a:r>
          </a:p>
          <a:p>
            <a:pPr marL="800100" lvl="1" indent="-342900">
              <a:buFont typeface="Arial" panose="020B0604020202020204" pitchFamily="34" charset="0"/>
              <a:buChar char="•"/>
            </a:pPr>
            <a:r>
              <a:rPr lang="en-GB" sz="2400" dirty="0">
                <a:latin typeface="Graphik Web"/>
              </a:rPr>
              <a:t>Be prepared for “good enough data quality” discussions!</a:t>
            </a:r>
          </a:p>
        </p:txBody>
      </p:sp>
    </p:spTree>
    <p:extLst>
      <p:ext uri="{BB962C8B-B14F-4D97-AF65-F5344CB8AC3E}">
        <p14:creationId xmlns:p14="http://schemas.microsoft.com/office/powerpoint/2010/main" val="837208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is this the concept to implement?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3046988"/>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Federated teams, means “skilled federated teams”: </a:t>
            </a:r>
          </a:p>
          <a:p>
            <a:pPr marL="800100" lvl="1" indent="-342900">
              <a:buFont typeface="Arial" panose="020B0604020202020204" pitchFamily="34" charset="0"/>
              <a:buChar char="•"/>
            </a:pPr>
            <a:r>
              <a:rPr lang="en-GB" sz="2400" dirty="0">
                <a:latin typeface="Graphik Web"/>
              </a:rPr>
              <a:t>How large is your data organization?</a:t>
            </a:r>
          </a:p>
          <a:p>
            <a:pPr marL="800100" lvl="1" indent="-342900">
              <a:buFont typeface="Arial" panose="020B0604020202020204" pitchFamily="34" charset="0"/>
              <a:buChar char="•"/>
            </a:pPr>
            <a:r>
              <a:rPr lang="en-GB" sz="2400" b="0" dirty="0">
                <a:effectLst/>
                <a:latin typeface="Graphik Web"/>
              </a:rPr>
              <a:t>How data literate is your data organization: Saying Pie charts are evil is not enough!</a:t>
            </a:r>
          </a:p>
          <a:p>
            <a:pPr marL="800100" lvl="1" indent="-342900">
              <a:buFont typeface="Arial" panose="020B0604020202020204" pitchFamily="34" charset="0"/>
              <a:buChar char="•"/>
            </a:pPr>
            <a:r>
              <a:rPr lang="en-GB" sz="2400" dirty="0">
                <a:latin typeface="Graphik Web"/>
              </a:rPr>
              <a:t>Be prepared for “good enough data quality” discussions!</a:t>
            </a:r>
          </a:p>
          <a:p>
            <a:pPr marL="800100" lvl="1" indent="-342900">
              <a:buFont typeface="Arial" panose="020B0604020202020204" pitchFamily="34" charset="0"/>
              <a:buChar char="•"/>
            </a:pPr>
            <a:r>
              <a:rPr lang="en-GB" sz="2400" b="0" dirty="0">
                <a:effectLst/>
                <a:latin typeface="Graphik Web"/>
              </a:rPr>
              <a:t>Be prepared for “</a:t>
            </a:r>
            <a:r>
              <a:rPr lang="en-GB" sz="2400" b="0" dirty="0" err="1">
                <a:effectLst/>
                <a:latin typeface="Graphik Web"/>
              </a:rPr>
              <a:t>Oooppsy</a:t>
            </a:r>
            <a:r>
              <a:rPr lang="en-GB" sz="2400" b="0" dirty="0">
                <a:effectLst/>
                <a:latin typeface="Graphik Web"/>
              </a:rPr>
              <a:t> emails” telling you that the data not refresh as expected</a:t>
            </a:r>
          </a:p>
        </p:txBody>
      </p:sp>
    </p:spTree>
    <p:extLst>
      <p:ext uri="{BB962C8B-B14F-4D97-AF65-F5344CB8AC3E}">
        <p14:creationId xmlns:p14="http://schemas.microsoft.com/office/powerpoint/2010/main" val="549474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is this the concept to implement?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8" y="2019300"/>
            <a:ext cx="8093638" cy="4893647"/>
          </a:xfrm>
          <a:prstGeom prst="rect">
            <a:avLst/>
          </a:prstGeom>
          <a:noFill/>
        </p:spPr>
        <p:txBody>
          <a:bodyPr wrap="square">
            <a:spAutoFit/>
          </a:bodyPr>
          <a:lstStyle/>
          <a:p>
            <a:r>
              <a:rPr lang="en-GB" sz="2400" b="0" dirty="0">
                <a:effectLst/>
                <a:latin typeface="Graphik Web"/>
              </a:rPr>
              <a:t>As always it depends …</a:t>
            </a:r>
          </a:p>
          <a:p>
            <a:pPr marL="342900" indent="-342900">
              <a:buFont typeface="Arial" panose="020B0604020202020204" pitchFamily="34" charset="0"/>
              <a:buChar char="•"/>
            </a:pPr>
            <a:r>
              <a:rPr lang="en-GB" sz="2400" dirty="0">
                <a:latin typeface="Graphik Web"/>
              </a:rPr>
              <a:t>Federated teams, means “skilled federated teams”: </a:t>
            </a:r>
          </a:p>
          <a:p>
            <a:pPr marL="800100" lvl="1" indent="-342900">
              <a:buFont typeface="Arial" panose="020B0604020202020204" pitchFamily="34" charset="0"/>
              <a:buChar char="•"/>
            </a:pPr>
            <a:r>
              <a:rPr lang="en-GB" sz="2400" dirty="0">
                <a:latin typeface="Graphik Web"/>
              </a:rPr>
              <a:t>How large is your data organization?</a:t>
            </a:r>
          </a:p>
          <a:p>
            <a:pPr marL="800100" lvl="1" indent="-342900">
              <a:buFont typeface="Arial" panose="020B0604020202020204" pitchFamily="34" charset="0"/>
              <a:buChar char="•"/>
            </a:pPr>
            <a:r>
              <a:rPr lang="en-GB" sz="2400" b="0" dirty="0">
                <a:effectLst/>
                <a:latin typeface="Graphik Web"/>
              </a:rPr>
              <a:t>How data literate is your data organization: Saying Pie charts are evil is not enough!</a:t>
            </a:r>
          </a:p>
          <a:p>
            <a:pPr marL="800100" lvl="1" indent="-342900">
              <a:buFont typeface="Arial" panose="020B0604020202020204" pitchFamily="34" charset="0"/>
              <a:buChar char="•"/>
            </a:pPr>
            <a:r>
              <a:rPr lang="en-GB" sz="2400" dirty="0">
                <a:latin typeface="Graphik Web"/>
              </a:rPr>
              <a:t>Be prepared for “good enough data quality” discussions!</a:t>
            </a:r>
          </a:p>
          <a:p>
            <a:pPr marL="800100" lvl="1" indent="-342900">
              <a:buFont typeface="Arial" panose="020B0604020202020204" pitchFamily="34" charset="0"/>
              <a:buChar char="•"/>
            </a:pPr>
            <a:r>
              <a:rPr lang="en-GB" sz="2400" b="0" dirty="0">
                <a:effectLst/>
                <a:latin typeface="Graphik Web"/>
              </a:rPr>
              <a:t>Be prepared for “</a:t>
            </a:r>
            <a:r>
              <a:rPr lang="en-GB" sz="2400" b="0" dirty="0" err="1">
                <a:effectLst/>
                <a:latin typeface="Graphik Web"/>
              </a:rPr>
              <a:t>Oooppsy</a:t>
            </a:r>
            <a:r>
              <a:rPr lang="en-GB" sz="2400" b="0" dirty="0">
                <a:effectLst/>
                <a:latin typeface="Graphik Web"/>
              </a:rPr>
              <a:t> emails” telling you that the data not refresh as expected</a:t>
            </a:r>
          </a:p>
          <a:p>
            <a:endParaRPr lang="en-GB" sz="2400" dirty="0">
              <a:latin typeface="Graphik Web"/>
            </a:endParaRPr>
          </a:p>
          <a:p>
            <a:r>
              <a:rPr lang="en-GB" sz="2400" dirty="0">
                <a:latin typeface="Graphik Web"/>
              </a:rPr>
              <a:t>If you think you will benefit largely from data products, implementing the Data Mesh concept will be a game changer, but be prepared for “fight for talents” in your organization, this must be handled. </a:t>
            </a:r>
          </a:p>
        </p:txBody>
      </p:sp>
    </p:spTree>
    <p:extLst>
      <p:ext uri="{BB962C8B-B14F-4D97-AF65-F5344CB8AC3E}">
        <p14:creationId xmlns:p14="http://schemas.microsoft.com/office/powerpoint/2010/main" val="396784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Now some Fabric</a:t>
            </a:r>
          </a:p>
        </p:txBody>
      </p:sp>
      <p:sp useBgFill="1">
        <p:nvSpPr>
          <p:cNvPr id="16" name="Rectangle 1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een and blue logo&#10;&#10;Description automatically generated">
            <a:extLst>
              <a:ext uri="{FF2B5EF4-FFF2-40B4-BE49-F238E27FC236}">
                <a16:creationId xmlns:a16="http://schemas.microsoft.com/office/drawing/2014/main" id="{B30D4A13-CC8B-5B76-42E0-E25A4286B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 y="2142613"/>
            <a:ext cx="3251200" cy="3251200"/>
          </a:xfrm>
          <a:prstGeom prst="rect">
            <a:avLst/>
          </a:prstGeom>
        </p:spPr>
      </p:pic>
    </p:spTree>
    <p:extLst>
      <p:ext uri="{BB962C8B-B14F-4D97-AF65-F5344CB8AC3E}">
        <p14:creationId xmlns:p14="http://schemas.microsoft.com/office/powerpoint/2010/main" val="3471669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br>
              <a:rPr lang="en-US" sz="1800" b="1" kern="1000" spc="-50">
                <a:solidFill>
                  <a:srgbClr val="000000"/>
                </a:solidFill>
                <a:latin typeface="Segoe UI Semibold"/>
              </a:rPr>
            </a:br>
            <a:r>
              <a:rPr lang="en-US" sz="1800" b="1" kern="1000" spc="-50">
                <a:solidFill>
                  <a:srgbClr val="000000"/>
                </a:solidFill>
                <a:latin typeface="Segoe UI Semibold"/>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algn="ctr" defTabSz="914400">
              <a:defRPr/>
            </a:pPr>
            <a:r>
              <a:rPr lang="en-US" sz="1800" b="1" kern="1000" spc="-50">
                <a:solidFill>
                  <a:srgbClr val="000000"/>
                </a:solidFill>
                <a:latin typeface="Segoe UI Semibold"/>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Business</a:t>
            </a:r>
          </a:p>
          <a:p>
            <a:pPr algn="ctr" defTabSz="914400">
              <a:defRPr/>
            </a:pPr>
            <a:r>
              <a:rPr lang="en-US" sz="1800" b="1" kern="1000" spc="-50">
                <a:solidFill>
                  <a:srgbClr val="000000"/>
                </a:solidFill>
                <a:latin typeface="Segoe UI Semibold"/>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Data </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Spark</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18" name="TextBox 17">
            <a:extLst>
              <a:ext uri="{FF2B5EF4-FFF2-40B4-BE49-F238E27FC236}">
                <a16:creationId xmlns:a16="http://schemas.microsoft.com/office/drawing/2014/main" id="{1A1CDD5D-AA57-5936-6A6F-86468EAA6ED1}"/>
              </a:ext>
            </a:extLst>
          </p:cNvPr>
          <p:cNvSpPr txBox="1"/>
          <p:nvPr/>
        </p:nvSpPr>
        <p:spPr>
          <a:xfrm>
            <a:off x="15398751" y="3250054"/>
            <a:ext cx="1075487"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Azure AI</a:t>
            </a:r>
          </a:p>
        </p:txBody>
      </p:sp>
      <p:pic>
        <p:nvPicPr>
          <p:cNvPr id="19" name="Picture 18" descr="Icon&#10;&#10;Description automatically generated">
            <a:extLst>
              <a:ext uri="{FF2B5EF4-FFF2-40B4-BE49-F238E27FC236}">
                <a16:creationId xmlns:a16="http://schemas.microsoft.com/office/drawing/2014/main" id="{440310C8-67C2-6024-8AA4-8715F9352450}"/>
              </a:ext>
            </a:extLst>
          </p:cNvPr>
          <p:cNvPicPr>
            <a:picLocks noChangeAspect="1"/>
          </p:cNvPicPr>
          <p:nvPr/>
        </p:nvPicPr>
        <p:blipFill>
          <a:blip r:embed="rId15"/>
          <a:stretch>
            <a:fillRect/>
          </a:stretch>
        </p:blipFill>
        <p:spPr>
          <a:xfrm>
            <a:off x="21819455" y="2789910"/>
            <a:ext cx="525230" cy="525228"/>
          </a:xfrm>
          <a:prstGeom prst="rect">
            <a:avLst/>
          </a:prstGeom>
        </p:spPr>
      </p:pic>
      <p:sp>
        <p:nvSpPr>
          <p:cNvPr id="20" name="TextBox 19">
            <a:extLst>
              <a:ext uri="{FF2B5EF4-FFF2-40B4-BE49-F238E27FC236}">
                <a16:creationId xmlns:a16="http://schemas.microsoft.com/office/drawing/2014/main" id="{7EA764B7-B594-325D-A1DA-E5A2C2A938E3}"/>
              </a:ext>
            </a:extLst>
          </p:cNvPr>
          <p:cNvSpPr txBox="1"/>
          <p:nvPr/>
        </p:nvSpPr>
        <p:spPr>
          <a:xfrm>
            <a:off x="21569943" y="3250054"/>
            <a:ext cx="1024255"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Purview</a:t>
            </a:r>
          </a:p>
        </p:txBody>
      </p:sp>
      <p:pic>
        <p:nvPicPr>
          <p:cNvPr id="21" name="Picture 4" descr="See the source image">
            <a:extLst>
              <a:ext uri="{FF2B5EF4-FFF2-40B4-BE49-F238E27FC236}">
                <a16:creationId xmlns:a16="http://schemas.microsoft.com/office/drawing/2014/main" id="{D82872F2-D974-F1E5-89ED-E3592DF970C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a:stretch/>
        </p:blipFill>
        <p:spPr bwMode="auto">
          <a:xfrm>
            <a:off x="13290151" y="2757789"/>
            <a:ext cx="340545" cy="33811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32E0A41-690B-9322-146C-E8E10CF7FF7E}"/>
              </a:ext>
            </a:extLst>
          </p:cNvPr>
          <p:cNvSpPr txBox="1"/>
          <p:nvPr/>
        </p:nvSpPr>
        <p:spPr>
          <a:xfrm>
            <a:off x="12707589" y="3250054"/>
            <a:ext cx="1505669"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Data Factory</a:t>
            </a:r>
          </a:p>
        </p:txBody>
      </p:sp>
      <p:pic>
        <p:nvPicPr>
          <p:cNvPr id="23" name="Picture 6" descr="See the source image">
            <a:extLst>
              <a:ext uri="{FF2B5EF4-FFF2-40B4-BE49-F238E27FC236}">
                <a16:creationId xmlns:a16="http://schemas.microsoft.com/office/drawing/2014/main" id="{B7413FBD-A2A1-CEB3-8DB8-788B9326997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a:stretch/>
        </p:blipFill>
        <p:spPr bwMode="auto">
          <a:xfrm>
            <a:off x="15757845" y="2771251"/>
            <a:ext cx="357299" cy="40452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5A3D7DD-D714-0EFC-FC66-9EE839905469}"/>
              </a:ext>
            </a:extLst>
          </p:cNvPr>
          <p:cNvSpPr txBox="1"/>
          <p:nvPr/>
        </p:nvSpPr>
        <p:spPr>
          <a:xfrm>
            <a:off x="18441291" y="3250054"/>
            <a:ext cx="773480"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Spark</a:t>
            </a:r>
          </a:p>
        </p:txBody>
      </p:sp>
      <p:pic>
        <p:nvPicPr>
          <p:cNvPr id="25" name="Picture 6">
            <a:extLst>
              <a:ext uri="{FF2B5EF4-FFF2-40B4-BE49-F238E27FC236}">
                <a16:creationId xmlns:a16="http://schemas.microsoft.com/office/drawing/2014/main" id="{D679881A-2CDD-D26C-C329-771B2B3289C4}"/>
              </a:ext>
              <a:ext uri="{C183D7F6-B498-43B3-948B-1728B52AA6E4}">
                <adec:decorative xmlns:adec="http://schemas.microsoft.com/office/drawing/2017/decorative" val="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7074620" y="2761846"/>
            <a:ext cx="307381" cy="33811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5225D6A-9C97-681C-E00F-E9F9E0F3057E}"/>
              </a:ext>
            </a:extLst>
          </p:cNvPr>
          <p:cNvSpPr txBox="1"/>
          <p:nvPr/>
        </p:nvSpPr>
        <p:spPr>
          <a:xfrm>
            <a:off x="16677166" y="3250054"/>
            <a:ext cx="1102289"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Power BI</a:t>
            </a:r>
          </a:p>
        </p:txBody>
      </p:sp>
      <p:pic>
        <p:nvPicPr>
          <p:cNvPr id="27" name="Picture 2" descr="See the source image">
            <a:extLst>
              <a:ext uri="{FF2B5EF4-FFF2-40B4-BE49-F238E27FC236}">
                <a16:creationId xmlns:a16="http://schemas.microsoft.com/office/drawing/2014/main" id="{635FBAB6-F97E-7CC2-9ACC-87BF401EC41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657764" y="2824026"/>
            <a:ext cx="296481" cy="29648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9A9B69-BD7B-B4AF-E225-7D62D29C6732}"/>
              </a:ext>
            </a:extLst>
          </p:cNvPr>
          <p:cNvSpPr txBox="1"/>
          <p:nvPr/>
        </p:nvSpPr>
        <p:spPr>
          <a:xfrm>
            <a:off x="14416186" y="3250054"/>
            <a:ext cx="779637"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Kusto</a:t>
            </a:r>
          </a:p>
        </p:txBody>
      </p:sp>
      <p:pic>
        <p:nvPicPr>
          <p:cNvPr id="29" name="Graphic 28">
            <a:extLst>
              <a:ext uri="{FF2B5EF4-FFF2-40B4-BE49-F238E27FC236}">
                <a16:creationId xmlns:a16="http://schemas.microsoft.com/office/drawing/2014/main" id="{4AB0EB1B-8A6C-CD90-28F9-2D192FAA5A7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467432" y="2870007"/>
            <a:ext cx="308760" cy="349570"/>
          </a:xfrm>
          <a:prstGeom prst="rect">
            <a:avLst/>
          </a:prstGeom>
        </p:spPr>
      </p:pic>
      <p:sp>
        <p:nvSpPr>
          <p:cNvPr id="30" name="TextBox 29">
            <a:extLst>
              <a:ext uri="{FF2B5EF4-FFF2-40B4-BE49-F238E27FC236}">
                <a16:creationId xmlns:a16="http://schemas.microsoft.com/office/drawing/2014/main" id="{559B5E35-32D3-BEFB-946B-779151CEFB61}"/>
              </a:ext>
            </a:extLst>
          </p:cNvPr>
          <p:cNvSpPr txBox="1"/>
          <p:nvPr/>
        </p:nvSpPr>
        <p:spPr>
          <a:xfrm>
            <a:off x="20102631" y="3250054"/>
            <a:ext cx="1038361" cy="369332"/>
          </a:xfrm>
          <a:prstGeom prst="rect">
            <a:avLst/>
          </a:prstGeom>
          <a:noFill/>
        </p:spPr>
        <p:txBody>
          <a:bodyPr wrap="none" rtlCol="0" anchor="ctr">
            <a:spAutoFit/>
          </a:bodyPr>
          <a:lstStyle/>
          <a:p>
            <a:pPr algn="ctr" defTabSz="914400">
              <a:defRPr/>
            </a:pPr>
            <a:r>
              <a:rPr lang="en-US" sz="1800">
                <a:solidFill>
                  <a:srgbClr val="000000"/>
                </a:solidFill>
                <a:latin typeface="Segoe UI Semibold"/>
              </a:rPr>
              <a:t>Synapse</a:t>
            </a:r>
          </a:p>
        </p:txBody>
      </p:sp>
      <p:pic>
        <p:nvPicPr>
          <p:cNvPr id="31" name="Picture 4" descr="See the source image">
            <a:extLst>
              <a:ext uri="{FF2B5EF4-FFF2-40B4-BE49-F238E27FC236}">
                <a16:creationId xmlns:a16="http://schemas.microsoft.com/office/drawing/2014/main" id="{B58316BA-F860-6254-749F-94B927BA915E}"/>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61484" b="38077"/>
          <a:stretch/>
        </p:blipFill>
        <p:spPr bwMode="auto">
          <a:xfrm>
            <a:off x="18624217" y="2813947"/>
            <a:ext cx="407628" cy="34078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2400">
                <a:solidFill>
                  <a:srgbClr val="000000"/>
                </a:solidFill>
                <a:latin typeface="Segoe UI"/>
              </a:rPr>
              <a:t>End-to-end analytics data fabric </a:t>
            </a:r>
          </a:p>
          <a:p>
            <a:pPr>
              <a:spcBef>
                <a:spcPts val="200"/>
              </a:spcBef>
              <a:defRPr/>
            </a:pPr>
            <a:r>
              <a:rPr lang="en-US" sz="2400">
                <a:solidFill>
                  <a:srgbClr val="000000"/>
                </a:solidFill>
                <a:latin typeface="Segoe UI"/>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3B814BC-4E4C-6DB3-59F2-09D459FBE437}"/>
              </a:ext>
            </a:extLst>
          </p:cNvPr>
          <p:cNvSpPr/>
          <p:nvPr/>
        </p:nvSpPr>
        <p:spPr>
          <a:xfrm>
            <a:off x="988142" y="3429000"/>
            <a:ext cx="5781368" cy="3325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t>… located in an Azure Region</a:t>
            </a:r>
          </a:p>
        </p:txBody>
      </p:sp>
      <p:sp>
        <p:nvSpPr>
          <p:cNvPr id="30" name="Rectangle 29">
            <a:extLst>
              <a:ext uri="{FF2B5EF4-FFF2-40B4-BE49-F238E27FC236}">
                <a16:creationId xmlns:a16="http://schemas.microsoft.com/office/drawing/2014/main" id="{3AB5C3DB-5965-2AE2-83B9-D1090B41DD5B}"/>
              </a:ext>
            </a:extLst>
          </p:cNvPr>
          <p:cNvSpPr/>
          <p:nvPr/>
        </p:nvSpPr>
        <p:spPr>
          <a:xfrm>
            <a:off x="1740310" y="3790415"/>
            <a:ext cx="4925961" cy="284793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1200329"/>
          </a:xfrm>
          <a:prstGeom prst="rect">
            <a:avLst/>
          </a:prstGeom>
          <a:noFill/>
        </p:spPr>
        <p:txBody>
          <a:bodyPr wrap="square">
            <a:spAutoFit/>
          </a:bodyPr>
          <a:lstStyle/>
          <a:p>
            <a:r>
              <a:rPr lang="en-GB" sz="2400" b="0" dirty="0">
                <a:solidFill>
                  <a:srgbClr val="000000"/>
                </a:solidFill>
                <a:effectLst/>
                <a:latin typeface="Graphik Web"/>
              </a:rPr>
              <a:t>Data mesh is a </a:t>
            </a:r>
            <a:r>
              <a:rPr lang="en-GB" sz="2400" b="1" dirty="0">
                <a:solidFill>
                  <a:srgbClr val="C00000"/>
                </a:solidFill>
                <a:effectLst/>
                <a:latin typeface="Graphik Web"/>
              </a:rPr>
              <a:t>cultural</a:t>
            </a:r>
            <a:r>
              <a:rPr lang="en-GB" sz="2400" b="0" dirty="0">
                <a:solidFill>
                  <a:srgbClr val="000000"/>
                </a:solidFill>
                <a:effectLst/>
                <a:latin typeface="Graphik Web"/>
              </a:rPr>
              <a:t> and </a:t>
            </a:r>
            <a:r>
              <a:rPr lang="en-GB" sz="2400" b="1" dirty="0">
                <a:solidFill>
                  <a:srgbClr val="C00000"/>
                </a:solidFill>
                <a:effectLst/>
                <a:latin typeface="Graphik Web"/>
              </a:rPr>
              <a:t>organizational</a:t>
            </a:r>
            <a:r>
              <a:rPr lang="en-GB" sz="2400" b="0" dirty="0">
                <a:solidFill>
                  <a:srgbClr val="000000"/>
                </a:solidFill>
                <a:effectLst/>
                <a:latin typeface="Graphik Web"/>
              </a:rPr>
              <a:t> </a:t>
            </a:r>
            <a:r>
              <a:rPr lang="en-GB" sz="2400" b="1" dirty="0">
                <a:solidFill>
                  <a:srgbClr val="C00000"/>
                </a:solidFill>
                <a:effectLst/>
                <a:latin typeface="Graphik Web"/>
              </a:rPr>
              <a:t>shift</a:t>
            </a:r>
            <a:r>
              <a:rPr lang="en-GB" sz="2400" b="0" dirty="0">
                <a:solidFill>
                  <a:srgbClr val="000000"/>
                </a:solidFill>
                <a:effectLst/>
                <a:latin typeface="Graphik Web"/>
              </a:rPr>
              <a:t> for </a:t>
            </a:r>
            <a:r>
              <a:rPr lang="en-GB" sz="2400" b="1" dirty="0">
                <a:solidFill>
                  <a:srgbClr val="C00000"/>
                </a:solidFill>
                <a:effectLst/>
                <a:latin typeface="Graphik Web"/>
              </a:rPr>
              <a:t>data management </a:t>
            </a:r>
            <a:r>
              <a:rPr lang="en-GB" sz="2400" b="0" dirty="0">
                <a:solidFill>
                  <a:srgbClr val="000000"/>
                </a:solidFill>
                <a:effectLst/>
                <a:latin typeface="Graphik Web"/>
              </a:rPr>
              <a:t>focusing on </a:t>
            </a:r>
            <a:r>
              <a:rPr lang="en-GB" sz="2400" b="1" dirty="0">
                <a:solidFill>
                  <a:srgbClr val="C00000"/>
                </a:solidFill>
                <a:effectLst/>
                <a:latin typeface="Graphik Web"/>
              </a:rPr>
              <a:t>federation</a:t>
            </a:r>
            <a:r>
              <a:rPr lang="en-GB" sz="2400" b="0" dirty="0">
                <a:solidFill>
                  <a:srgbClr val="000000"/>
                </a:solidFill>
                <a:effectLst/>
                <a:latin typeface="Graphik Web"/>
              </a:rPr>
              <a:t> technology that emphasizes the </a:t>
            </a:r>
            <a:r>
              <a:rPr lang="en-GB" sz="2400" b="1" dirty="0">
                <a:solidFill>
                  <a:srgbClr val="C00000"/>
                </a:solidFill>
                <a:effectLst/>
                <a:latin typeface="Graphik Web"/>
              </a:rPr>
              <a:t>authority of localized data management</a:t>
            </a:r>
            <a:r>
              <a:rPr lang="en-GB" sz="2400" b="0" dirty="0">
                <a:solidFill>
                  <a:srgbClr val="000000"/>
                </a:solidFill>
                <a:effectLst/>
                <a:latin typeface="Graphik Web"/>
              </a:rPr>
              <a:t>. …</a:t>
            </a:r>
          </a:p>
        </p:txBody>
      </p:sp>
      <p:pic>
        <p:nvPicPr>
          <p:cNvPr id="23" name="Graphic 22">
            <a:extLst>
              <a:ext uri="{FF2B5EF4-FFF2-40B4-BE49-F238E27FC236}">
                <a16:creationId xmlns:a16="http://schemas.microsoft.com/office/drawing/2014/main" id="{52B158DA-4E79-D069-A2E0-E30D0A4E3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1873" y="3850865"/>
            <a:ext cx="838552" cy="838552"/>
          </a:xfrm>
          <a:prstGeom prst="rect">
            <a:avLst/>
          </a:prstGeom>
        </p:spPr>
      </p:pic>
      <p:grpSp>
        <p:nvGrpSpPr>
          <p:cNvPr id="25" name="Group 24">
            <a:extLst>
              <a:ext uri="{FF2B5EF4-FFF2-40B4-BE49-F238E27FC236}">
                <a16:creationId xmlns:a16="http://schemas.microsoft.com/office/drawing/2014/main" id="{2176E251-C837-1484-E6DC-2CFBE95B0C74}"/>
              </a:ext>
            </a:extLst>
          </p:cNvPr>
          <p:cNvGrpSpPr/>
          <p:nvPr/>
        </p:nvGrpSpPr>
        <p:grpSpPr>
          <a:xfrm>
            <a:off x="3545666" y="5779157"/>
            <a:ext cx="3909118" cy="859188"/>
            <a:chOff x="2631265" y="4135788"/>
            <a:chExt cx="3909118" cy="859188"/>
          </a:xfrm>
        </p:grpSpPr>
        <p:pic>
          <p:nvPicPr>
            <p:cNvPr id="21" name="Graphic 20">
              <a:extLst>
                <a:ext uri="{FF2B5EF4-FFF2-40B4-BE49-F238E27FC236}">
                  <a16:creationId xmlns:a16="http://schemas.microsoft.com/office/drawing/2014/main" id="{D58ED974-CB7B-91D8-32D0-862C611AC7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1265" y="4135788"/>
              <a:ext cx="859188" cy="859188"/>
            </a:xfrm>
            <a:prstGeom prst="rect">
              <a:avLst/>
            </a:prstGeom>
          </p:spPr>
        </p:pic>
        <p:sp>
          <p:nvSpPr>
            <p:cNvPr id="24" name="TextBox 23">
              <a:extLst>
                <a:ext uri="{FF2B5EF4-FFF2-40B4-BE49-F238E27FC236}">
                  <a16:creationId xmlns:a16="http://schemas.microsoft.com/office/drawing/2014/main" id="{AAC3AD05-D079-7470-B96C-AA4D6F30D4A0}"/>
                </a:ext>
              </a:extLst>
            </p:cNvPr>
            <p:cNvSpPr txBox="1"/>
            <p:nvPr/>
          </p:nvSpPr>
          <p:spPr>
            <a:xfrm>
              <a:off x="3490453" y="4533311"/>
              <a:ext cx="3049930" cy="369332"/>
            </a:xfrm>
            <a:prstGeom prst="rect">
              <a:avLst/>
            </a:prstGeom>
            <a:noFill/>
          </p:spPr>
          <p:txBody>
            <a:bodyPr wrap="square">
              <a:spAutoFit/>
            </a:bodyPr>
            <a:lstStyle/>
            <a:p>
              <a:r>
                <a:rPr lang="en-GB" dirty="0">
                  <a:solidFill>
                    <a:srgbClr val="000000"/>
                  </a:solidFill>
                  <a:latin typeface="Graphik Web"/>
                </a:rPr>
                <a:t>A Power BI workspace</a:t>
              </a:r>
              <a:endParaRPr lang="en-GB" b="0" dirty="0">
                <a:solidFill>
                  <a:srgbClr val="000000"/>
                </a:solidFill>
                <a:effectLst/>
                <a:latin typeface="Graphik Web"/>
              </a:endParaRPr>
            </a:p>
          </p:txBody>
        </p:sp>
      </p:grpSp>
      <p:pic>
        <p:nvPicPr>
          <p:cNvPr id="26" name="Graphic 25">
            <a:extLst>
              <a:ext uri="{FF2B5EF4-FFF2-40B4-BE49-F238E27FC236}">
                <a16:creationId xmlns:a16="http://schemas.microsoft.com/office/drawing/2014/main" id="{80932DEA-A011-2D3E-335A-8235D6942B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1084" y="4966614"/>
            <a:ext cx="859188" cy="859188"/>
          </a:xfrm>
          <a:prstGeom prst="rect">
            <a:avLst/>
          </a:prstGeom>
        </p:spPr>
      </p:pic>
      <p:pic>
        <p:nvPicPr>
          <p:cNvPr id="27" name="Graphic 26">
            <a:extLst>
              <a:ext uri="{FF2B5EF4-FFF2-40B4-BE49-F238E27FC236}">
                <a16:creationId xmlns:a16="http://schemas.microsoft.com/office/drawing/2014/main" id="{4BFFD5EF-BFC7-7418-68F4-E20D3F5B49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6478" y="4432076"/>
            <a:ext cx="859188" cy="859188"/>
          </a:xfrm>
          <a:prstGeom prst="rect">
            <a:avLst/>
          </a:prstGeom>
        </p:spPr>
      </p:pic>
      <p:pic>
        <p:nvPicPr>
          <p:cNvPr id="28" name="Graphic 27">
            <a:extLst>
              <a:ext uri="{FF2B5EF4-FFF2-40B4-BE49-F238E27FC236}">
                <a16:creationId xmlns:a16="http://schemas.microsoft.com/office/drawing/2014/main" id="{8D6BD808-C79C-A448-4269-82FB3147E6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6478" y="5291264"/>
            <a:ext cx="859188" cy="859188"/>
          </a:xfrm>
          <a:prstGeom prst="rect">
            <a:avLst/>
          </a:prstGeom>
        </p:spPr>
      </p:pic>
      <p:sp>
        <p:nvSpPr>
          <p:cNvPr id="29" name="TextBox 28">
            <a:extLst>
              <a:ext uri="{FF2B5EF4-FFF2-40B4-BE49-F238E27FC236}">
                <a16:creationId xmlns:a16="http://schemas.microsoft.com/office/drawing/2014/main" id="{69D98B18-A840-A3AC-7605-C8C6E1850EF7}"/>
              </a:ext>
            </a:extLst>
          </p:cNvPr>
          <p:cNvSpPr txBox="1"/>
          <p:nvPr/>
        </p:nvSpPr>
        <p:spPr>
          <a:xfrm>
            <a:off x="2686478" y="3790415"/>
            <a:ext cx="3640580" cy="646331"/>
          </a:xfrm>
          <a:prstGeom prst="rect">
            <a:avLst/>
          </a:prstGeom>
          <a:noFill/>
        </p:spPr>
        <p:txBody>
          <a:bodyPr wrap="square">
            <a:spAutoFit/>
          </a:bodyPr>
          <a:lstStyle/>
          <a:p>
            <a:r>
              <a:rPr lang="en-GB" dirty="0">
                <a:solidFill>
                  <a:srgbClr val="000000"/>
                </a:solidFill>
                <a:latin typeface="Graphik Web"/>
              </a:rPr>
              <a:t>Some workspaces assigned to a Fabric Capacity …</a:t>
            </a:r>
            <a:endParaRPr lang="en-GB" b="0" dirty="0">
              <a:solidFill>
                <a:srgbClr val="000000"/>
              </a:solidFill>
              <a:effectLst/>
              <a:latin typeface="Graphik Web"/>
            </a:endParaRPr>
          </a:p>
        </p:txBody>
      </p:sp>
      <p:sp>
        <p:nvSpPr>
          <p:cNvPr id="32" name="TextBox 31">
            <a:extLst>
              <a:ext uri="{FF2B5EF4-FFF2-40B4-BE49-F238E27FC236}">
                <a16:creationId xmlns:a16="http://schemas.microsoft.com/office/drawing/2014/main" id="{A8278B4D-4362-0377-C787-A5D8DCE1710D}"/>
              </a:ext>
            </a:extLst>
          </p:cNvPr>
          <p:cNvSpPr txBox="1"/>
          <p:nvPr/>
        </p:nvSpPr>
        <p:spPr>
          <a:xfrm>
            <a:off x="6921779" y="3328750"/>
            <a:ext cx="4434348" cy="1569660"/>
          </a:xfrm>
          <a:prstGeom prst="rect">
            <a:avLst/>
          </a:prstGeom>
          <a:noFill/>
        </p:spPr>
        <p:txBody>
          <a:bodyPr wrap="square">
            <a:spAutoFit/>
          </a:bodyPr>
          <a:lstStyle/>
          <a:p>
            <a:r>
              <a:rPr lang="en-GB" sz="2400" b="0" dirty="0">
                <a:solidFill>
                  <a:srgbClr val="000000"/>
                </a:solidFill>
                <a:effectLst/>
                <a:latin typeface="Graphik Web"/>
              </a:rPr>
              <a:t>A Power BI workspace provides all the necessary compute and storage to a federated data team to build their data product(s)!</a:t>
            </a:r>
          </a:p>
        </p:txBody>
      </p:sp>
    </p:spTree>
    <p:extLst>
      <p:ext uri="{BB962C8B-B14F-4D97-AF65-F5344CB8AC3E}">
        <p14:creationId xmlns:p14="http://schemas.microsoft.com/office/powerpoint/2010/main" val="344293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1200329"/>
          </a:xfrm>
          <a:prstGeom prst="rect">
            <a:avLst/>
          </a:prstGeom>
          <a:noFill/>
        </p:spPr>
        <p:txBody>
          <a:bodyPr wrap="square">
            <a:spAutoFit/>
          </a:bodyPr>
          <a:lstStyle/>
          <a:p>
            <a:r>
              <a:rPr lang="en-GB" sz="2400" b="0" dirty="0">
                <a:solidFill>
                  <a:srgbClr val="000000"/>
                </a:solidFill>
                <a:effectLst/>
                <a:latin typeface="Graphik Web"/>
              </a:rPr>
              <a:t>Data mesh is a </a:t>
            </a:r>
            <a:r>
              <a:rPr lang="en-GB" sz="2400" b="1" dirty="0">
                <a:solidFill>
                  <a:srgbClr val="C00000"/>
                </a:solidFill>
                <a:effectLst/>
                <a:latin typeface="Graphik Web"/>
              </a:rPr>
              <a:t>cultural</a:t>
            </a:r>
            <a:r>
              <a:rPr lang="en-GB" sz="2400" b="0" dirty="0">
                <a:solidFill>
                  <a:srgbClr val="000000"/>
                </a:solidFill>
                <a:effectLst/>
                <a:latin typeface="Graphik Web"/>
              </a:rPr>
              <a:t> and </a:t>
            </a:r>
            <a:r>
              <a:rPr lang="en-GB" sz="2400" b="1" dirty="0">
                <a:solidFill>
                  <a:srgbClr val="C00000"/>
                </a:solidFill>
                <a:effectLst/>
                <a:latin typeface="Graphik Web"/>
              </a:rPr>
              <a:t>organizational</a:t>
            </a:r>
            <a:r>
              <a:rPr lang="en-GB" sz="2400" b="0" dirty="0">
                <a:solidFill>
                  <a:srgbClr val="000000"/>
                </a:solidFill>
                <a:effectLst/>
                <a:latin typeface="Graphik Web"/>
              </a:rPr>
              <a:t> </a:t>
            </a:r>
            <a:r>
              <a:rPr lang="en-GB" sz="2400" b="1" dirty="0">
                <a:solidFill>
                  <a:srgbClr val="C00000"/>
                </a:solidFill>
                <a:effectLst/>
                <a:latin typeface="Graphik Web"/>
              </a:rPr>
              <a:t>shift</a:t>
            </a:r>
            <a:r>
              <a:rPr lang="en-GB" sz="2400" b="0" dirty="0">
                <a:solidFill>
                  <a:srgbClr val="000000"/>
                </a:solidFill>
                <a:effectLst/>
                <a:latin typeface="Graphik Web"/>
              </a:rPr>
              <a:t> for </a:t>
            </a:r>
            <a:r>
              <a:rPr lang="en-GB" sz="2400" b="1" dirty="0">
                <a:solidFill>
                  <a:srgbClr val="C00000"/>
                </a:solidFill>
                <a:effectLst/>
                <a:latin typeface="Graphik Web"/>
              </a:rPr>
              <a:t>data management </a:t>
            </a:r>
            <a:r>
              <a:rPr lang="en-GB" sz="2400" b="0" dirty="0">
                <a:solidFill>
                  <a:srgbClr val="000000"/>
                </a:solidFill>
                <a:effectLst/>
                <a:latin typeface="Graphik Web"/>
              </a:rPr>
              <a:t>focusing on </a:t>
            </a:r>
            <a:r>
              <a:rPr lang="en-GB" sz="2400" b="1" dirty="0">
                <a:solidFill>
                  <a:srgbClr val="C00000"/>
                </a:solidFill>
                <a:effectLst/>
                <a:latin typeface="Graphik Web"/>
              </a:rPr>
              <a:t>federation</a:t>
            </a:r>
            <a:r>
              <a:rPr lang="en-GB" sz="2400" b="0" dirty="0">
                <a:solidFill>
                  <a:srgbClr val="000000"/>
                </a:solidFill>
                <a:effectLst/>
                <a:latin typeface="Graphik Web"/>
              </a:rPr>
              <a:t> technology that emphasizes the </a:t>
            </a:r>
            <a:r>
              <a:rPr lang="en-GB" sz="2400" b="1" dirty="0">
                <a:solidFill>
                  <a:srgbClr val="C00000"/>
                </a:solidFill>
                <a:effectLst/>
                <a:latin typeface="Graphik Web"/>
              </a:rPr>
              <a:t>authority of localized data management</a:t>
            </a:r>
            <a:r>
              <a:rPr lang="en-GB" sz="2400" b="0" dirty="0">
                <a:solidFill>
                  <a:srgbClr val="000000"/>
                </a:solidFill>
                <a:effectLst/>
                <a:latin typeface="Graphik Web"/>
              </a:rPr>
              <a:t>. …</a:t>
            </a:r>
          </a:p>
        </p:txBody>
      </p:sp>
      <p:pic>
        <p:nvPicPr>
          <p:cNvPr id="4" name="Picture 3">
            <a:extLst>
              <a:ext uri="{FF2B5EF4-FFF2-40B4-BE49-F238E27FC236}">
                <a16:creationId xmlns:a16="http://schemas.microsoft.com/office/drawing/2014/main" id="{5B352EC1-A609-D860-6531-4DAD9E66695F}"/>
              </a:ext>
            </a:extLst>
          </p:cNvPr>
          <p:cNvPicPr>
            <a:picLocks noChangeAspect="1"/>
          </p:cNvPicPr>
          <p:nvPr/>
        </p:nvPicPr>
        <p:blipFill>
          <a:blip r:embed="rId3"/>
          <a:stretch>
            <a:fillRect/>
          </a:stretch>
        </p:blipFill>
        <p:spPr>
          <a:xfrm>
            <a:off x="814387" y="4404058"/>
            <a:ext cx="4211221" cy="2175387"/>
          </a:xfrm>
          <a:prstGeom prst="rect">
            <a:avLst/>
          </a:prstGeom>
        </p:spPr>
      </p:pic>
      <p:sp>
        <p:nvSpPr>
          <p:cNvPr id="5" name="Rectangle 4">
            <a:extLst>
              <a:ext uri="{FF2B5EF4-FFF2-40B4-BE49-F238E27FC236}">
                <a16:creationId xmlns:a16="http://schemas.microsoft.com/office/drawing/2014/main" id="{BC70A6F2-2987-C9C6-9C58-3626490DFE49}"/>
              </a:ext>
            </a:extLst>
          </p:cNvPr>
          <p:cNvSpPr/>
          <p:nvPr/>
        </p:nvSpPr>
        <p:spPr>
          <a:xfrm>
            <a:off x="4910971" y="3030794"/>
            <a:ext cx="5781368" cy="3325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t>… located in a different Azure Region</a:t>
            </a:r>
          </a:p>
        </p:txBody>
      </p:sp>
      <p:sp>
        <p:nvSpPr>
          <p:cNvPr id="6" name="Rectangle 5">
            <a:extLst>
              <a:ext uri="{FF2B5EF4-FFF2-40B4-BE49-F238E27FC236}">
                <a16:creationId xmlns:a16="http://schemas.microsoft.com/office/drawing/2014/main" id="{B82DB4AD-E1B5-A55A-DC8B-B618148C34A8}"/>
              </a:ext>
            </a:extLst>
          </p:cNvPr>
          <p:cNvSpPr/>
          <p:nvPr/>
        </p:nvSpPr>
        <p:spPr>
          <a:xfrm>
            <a:off x="5663139" y="3392209"/>
            <a:ext cx="4925961" cy="284793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9" name="Graphic 8">
            <a:extLst>
              <a:ext uri="{FF2B5EF4-FFF2-40B4-BE49-F238E27FC236}">
                <a16:creationId xmlns:a16="http://schemas.microsoft.com/office/drawing/2014/main" id="{587D08A9-6363-FD72-2D0A-37614BAD3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4702" y="3452659"/>
            <a:ext cx="838552" cy="838552"/>
          </a:xfrm>
          <a:prstGeom prst="rect">
            <a:avLst/>
          </a:prstGeom>
        </p:spPr>
      </p:pic>
      <p:grpSp>
        <p:nvGrpSpPr>
          <p:cNvPr id="10" name="Group 9">
            <a:extLst>
              <a:ext uri="{FF2B5EF4-FFF2-40B4-BE49-F238E27FC236}">
                <a16:creationId xmlns:a16="http://schemas.microsoft.com/office/drawing/2014/main" id="{7A0E5C98-9F9C-3D1C-77BD-845566E9F78D}"/>
              </a:ext>
            </a:extLst>
          </p:cNvPr>
          <p:cNvGrpSpPr/>
          <p:nvPr/>
        </p:nvGrpSpPr>
        <p:grpSpPr>
          <a:xfrm>
            <a:off x="7468495" y="5380951"/>
            <a:ext cx="3909118" cy="859188"/>
            <a:chOff x="2631265" y="4135788"/>
            <a:chExt cx="3909118" cy="859188"/>
          </a:xfrm>
        </p:grpSpPr>
        <p:pic>
          <p:nvPicPr>
            <p:cNvPr id="11" name="Graphic 10">
              <a:extLst>
                <a:ext uri="{FF2B5EF4-FFF2-40B4-BE49-F238E27FC236}">
                  <a16:creationId xmlns:a16="http://schemas.microsoft.com/office/drawing/2014/main" id="{7117CB6A-C8BF-747C-2111-CE52CD55B6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1265" y="4135788"/>
              <a:ext cx="859188" cy="859188"/>
            </a:xfrm>
            <a:prstGeom prst="rect">
              <a:avLst/>
            </a:prstGeom>
          </p:spPr>
        </p:pic>
        <p:sp>
          <p:nvSpPr>
            <p:cNvPr id="12" name="TextBox 11">
              <a:extLst>
                <a:ext uri="{FF2B5EF4-FFF2-40B4-BE49-F238E27FC236}">
                  <a16:creationId xmlns:a16="http://schemas.microsoft.com/office/drawing/2014/main" id="{A4FA485D-E68B-0A73-D9BF-BFEB2EE3674A}"/>
                </a:ext>
              </a:extLst>
            </p:cNvPr>
            <p:cNvSpPr txBox="1"/>
            <p:nvPr/>
          </p:nvSpPr>
          <p:spPr>
            <a:xfrm>
              <a:off x="3490453" y="4533311"/>
              <a:ext cx="3049930" cy="369332"/>
            </a:xfrm>
            <a:prstGeom prst="rect">
              <a:avLst/>
            </a:prstGeom>
            <a:noFill/>
          </p:spPr>
          <p:txBody>
            <a:bodyPr wrap="square">
              <a:spAutoFit/>
            </a:bodyPr>
            <a:lstStyle/>
            <a:p>
              <a:r>
                <a:rPr lang="en-GB" dirty="0">
                  <a:solidFill>
                    <a:srgbClr val="000000"/>
                  </a:solidFill>
                  <a:latin typeface="Graphik Web"/>
                </a:rPr>
                <a:t>A Power BI workspace</a:t>
              </a:r>
              <a:endParaRPr lang="en-GB" b="0" dirty="0">
                <a:solidFill>
                  <a:srgbClr val="000000"/>
                </a:solidFill>
                <a:effectLst/>
                <a:latin typeface="Graphik Web"/>
              </a:endParaRPr>
            </a:p>
          </p:txBody>
        </p:sp>
      </p:grpSp>
      <p:pic>
        <p:nvPicPr>
          <p:cNvPr id="13" name="Graphic 12">
            <a:extLst>
              <a:ext uri="{FF2B5EF4-FFF2-40B4-BE49-F238E27FC236}">
                <a16:creationId xmlns:a16="http://schemas.microsoft.com/office/drawing/2014/main" id="{B22958D9-35CF-F5A1-A1A9-621798B05C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3913" y="4568408"/>
            <a:ext cx="859188" cy="859188"/>
          </a:xfrm>
          <a:prstGeom prst="rect">
            <a:avLst/>
          </a:prstGeom>
        </p:spPr>
      </p:pic>
      <p:pic>
        <p:nvPicPr>
          <p:cNvPr id="14" name="Graphic 13">
            <a:extLst>
              <a:ext uri="{FF2B5EF4-FFF2-40B4-BE49-F238E27FC236}">
                <a16:creationId xmlns:a16="http://schemas.microsoft.com/office/drawing/2014/main" id="{EC13B8B7-DA73-E85C-9015-5A64E10ACB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9307" y="4033870"/>
            <a:ext cx="859188" cy="859188"/>
          </a:xfrm>
          <a:prstGeom prst="rect">
            <a:avLst/>
          </a:prstGeom>
        </p:spPr>
      </p:pic>
      <p:pic>
        <p:nvPicPr>
          <p:cNvPr id="15" name="Graphic 14">
            <a:extLst>
              <a:ext uri="{FF2B5EF4-FFF2-40B4-BE49-F238E27FC236}">
                <a16:creationId xmlns:a16="http://schemas.microsoft.com/office/drawing/2014/main" id="{2CDC3C28-1CC4-2DCB-F1F7-A94353E66B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9307" y="4893058"/>
            <a:ext cx="859188" cy="859188"/>
          </a:xfrm>
          <a:prstGeom prst="rect">
            <a:avLst/>
          </a:prstGeom>
        </p:spPr>
      </p:pic>
      <p:sp>
        <p:nvSpPr>
          <p:cNvPr id="16" name="TextBox 15">
            <a:extLst>
              <a:ext uri="{FF2B5EF4-FFF2-40B4-BE49-F238E27FC236}">
                <a16:creationId xmlns:a16="http://schemas.microsoft.com/office/drawing/2014/main" id="{FA544624-1D51-05B2-80E5-318210D37807}"/>
              </a:ext>
            </a:extLst>
          </p:cNvPr>
          <p:cNvSpPr txBox="1"/>
          <p:nvPr/>
        </p:nvSpPr>
        <p:spPr>
          <a:xfrm>
            <a:off x="6609307" y="3392209"/>
            <a:ext cx="3640580" cy="646331"/>
          </a:xfrm>
          <a:prstGeom prst="rect">
            <a:avLst/>
          </a:prstGeom>
          <a:noFill/>
        </p:spPr>
        <p:txBody>
          <a:bodyPr wrap="square">
            <a:spAutoFit/>
          </a:bodyPr>
          <a:lstStyle/>
          <a:p>
            <a:r>
              <a:rPr lang="en-GB" dirty="0">
                <a:solidFill>
                  <a:srgbClr val="000000"/>
                </a:solidFill>
                <a:latin typeface="Graphik Web"/>
              </a:rPr>
              <a:t>Some workspaces assigned to a Fabric Capacity …</a:t>
            </a:r>
            <a:endParaRPr lang="en-GB" b="0" dirty="0">
              <a:solidFill>
                <a:srgbClr val="000000"/>
              </a:solidFill>
              <a:effectLst/>
              <a:latin typeface="Graphik Web"/>
            </a:endParaRPr>
          </a:p>
        </p:txBody>
      </p:sp>
    </p:spTree>
    <p:extLst>
      <p:ext uri="{BB962C8B-B14F-4D97-AF65-F5344CB8AC3E}">
        <p14:creationId xmlns:p14="http://schemas.microsoft.com/office/powerpoint/2010/main" val="1076543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5B8F15-44DD-260A-22CF-FF41C36FD54C}"/>
              </a:ext>
            </a:extLst>
          </p:cNvPr>
          <p:cNvSpPr/>
          <p:nvPr/>
        </p:nvSpPr>
        <p:spPr>
          <a:xfrm>
            <a:off x="502518" y="3429000"/>
            <a:ext cx="3061569" cy="29275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DE" dirty="0"/>
          </a:p>
        </p:txBody>
      </p:sp>
      <p:sp>
        <p:nvSpPr>
          <p:cNvPr id="3" name="Rectangle 2">
            <a:extLst>
              <a:ext uri="{FF2B5EF4-FFF2-40B4-BE49-F238E27FC236}">
                <a16:creationId xmlns:a16="http://schemas.microsoft.com/office/drawing/2014/main" id="{F3DAE96E-1CBB-5596-BF51-171742E942C6}"/>
              </a:ext>
            </a:extLst>
          </p:cNvPr>
          <p:cNvSpPr/>
          <p:nvPr/>
        </p:nvSpPr>
        <p:spPr>
          <a:xfrm>
            <a:off x="650818" y="3790415"/>
            <a:ext cx="2831447" cy="250693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Data Mesh - a new architectural concept</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923330"/>
          </a:xfrm>
          <a:prstGeom prst="rect">
            <a:avLst/>
          </a:prstGeom>
          <a:noFill/>
        </p:spPr>
        <p:txBody>
          <a:bodyPr wrap="square">
            <a:spAutoFit/>
          </a:bodyPr>
          <a:lstStyle/>
          <a:p>
            <a:r>
              <a:rPr lang="en-GB" dirty="0"/>
              <a:t>In the context of a data mesh, </a:t>
            </a:r>
            <a:r>
              <a:rPr lang="en-GB" b="1" dirty="0"/>
              <a:t>each local data authority takes ownership </a:t>
            </a:r>
            <a:r>
              <a:rPr lang="en-GB" dirty="0"/>
              <a:t>of their data products. They </a:t>
            </a:r>
            <a:r>
              <a:rPr lang="en-GB" b="1" dirty="0"/>
              <a:t>define</a:t>
            </a:r>
            <a:r>
              <a:rPr lang="en-GB" dirty="0"/>
              <a:t> the </a:t>
            </a:r>
            <a:r>
              <a:rPr lang="en-GB" b="1" dirty="0"/>
              <a:t>structure, quality, and usage of their data products, and interfaces (maybe APIs) </a:t>
            </a:r>
            <a:r>
              <a:rPr lang="en-GB" dirty="0"/>
              <a:t>for other teams to </a:t>
            </a:r>
            <a:r>
              <a:rPr lang="en-GB" b="1" dirty="0">
                <a:solidFill>
                  <a:srgbClr val="92D050"/>
                </a:solidFill>
              </a:rPr>
              <a:t>reuse the data product</a:t>
            </a:r>
            <a:r>
              <a:rPr lang="en-GB" dirty="0"/>
              <a:t>.</a:t>
            </a:r>
            <a:endParaRPr lang="en-GB" b="0" dirty="0">
              <a:solidFill>
                <a:srgbClr val="000000"/>
              </a:solidFill>
              <a:effectLst/>
              <a:latin typeface="Graphik Web"/>
            </a:endParaRPr>
          </a:p>
        </p:txBody>
      </p:sp>
      <p:sp>
        <p:nvSpPr>
          <p:cNvPr id="5" name="Rectangle 4">
            <a:extLst>
              <a:ext uri="{FF2B5EF4-FFF2-40B4-BE49-F238E27FC236}">
                <a16:creationId xmlns:a16="http://schemas.microsoft.com/office/drawing/2014/main" id="{BC70A6F2-2987-C9C6-9C58-3626490DFE49}"/>
              </a:ext>
            </a:extLst>
          </p:cNvPr>
          <p:cNvSpPr/>
          <p:nvPr/>
        </p:nvSpPr>
        <p:spPr>
          <a:xfrm>
            <a:off x="4910971" y="3030794"/>
            <a:ext cx="5781368" cy="3325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t>… located in a different Azure Region</a:t>
            </a:r>
          </a:p>
        </p:txBody>
      </p:sp>
      <p:sp>
        <p:nvSpPr>
          <p:cNvPr id="6" name="Rectangle 5">
            <a:extLst>
              <a:ext uri="{FF2B5EF4-FFF2-40B4-BE49-F238E27FC236}">
                <a16:creationId xmlns:a16="http://schemas.microsoft.com/office/drawing/2014/main" id="{B82DB4AD-E1B5-A55A-DC8B-B618148C34A8}"/>
              </a:ext>
            </a:extLst>
          </p:cNvPr>
          <p:cNvSpPr/>
          <p:nvPr/>
        </p:nvSpPr>
        <p:spPr>
          <a:xfrm>
            <a:off x="5663139" y="3392209"/>
            <a:ext cx="4925961" cy="284793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9" name="Graphic 8">
            <a:extLst>
              <a:ext uri="{FF2B5EF4-FFF2-40B4-BE49-F238E27FC236}">
                <a16:creationId xmlns:a16="http://schemas.microsoft.com/office/drawing/2014/main" id="{587D08A9-6363-FD72-2D0A-37614BAD3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4702" y="3452659"/>
            <a:ext cx="838552" cy="838552"/>
          </a:xfrm>
          <a:prstGeom prst="rect">
            <a:avLst/>
          </a:prstGeom>
        </p:spPr>
      </p:pic>
      <p:grpSp>
        <p:nvGrpSpPr>
          <p:cNvPr id="10" name="Group 9">
            <a:extLst>
              <a:ext uri="{FF2B5EF4-FFF2-40B4-BE49-F238E27FC236}">
                <a16:creationId xmlns:a16="http://schemas.microsoft.com/office/drawing/2014/main" id="{7A0E5C98-9F9C-3D1C-77BD-845566E9F78D}"/>
              </a:ext>
            </a:extLst>
          </p:cNvPr>
          <p:cNvGrpSpPr/>
          <p:nvPr/>
        </p:nvGrpSpPr>
        <p:grpSpPr>
          <a:xfrm>
            <a:off x="7468495" y="5380951"/>
            <a:ext cx="3909118" cy="859188"/>
            <a:chOff x="2631265" y="4135788"/>
            <a:chExt cx="3909118" cy="859188"/>
          </a:xfrm>
        </p:grpSpPr>
        <p:pic>
          <p:nvPicPr>
            <p:cNvPr id="11" name="Graphic 10">
              <a:extLst>
                <a:ext uri="{FF2B5EF4-FFF2-40B4-BE49-F238E27FC236}">
                  <a16:creationId xmlns:a16="http://schemas.microsoft.com/office/drawing/2014/main" id="{7117CB6A-C8BF-747C-2111-CE52CD55B6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1265" y="4135788"/>
              <a:ext cx="859188" cy="859188"/>
            </a:xfrm>
            <a:prstGeom prst="rect">
              <a:avLst/>
            </a:prstGeom>
          </p:spPr>
        </p:pic>
        <p:sp>
          <p:nvSpPr>
            <p:cNvPr id="12" name="TextBox 11">
              <a:extLst>
                <a:ext uri="{FF2B5EF4-FFF2-40B4-BE49-F238E27FC236}">
                  <a16:creationId xmlns:a16="http://schemas.microsoft.com/office/drawing/2014/main" id="{A4FA485D-E68B-0A73-D9BF-BFEB2EE3674A}"/>
                </a:ext>
              </a:extLst>
            </p:cNvPr>
            <p:cNvSpPr txBox="1"/>
            <p:nvPr/>
          </p:nvSpPr>
          <p:spPr>
            <a:xfrm>
              <a:off x="3490453" y="4533311"/>
              <a:ext cx="3049930" cy="369332"/>
            </a:xfrm>
            <a:prstGeom prst="rect">
              <a:avLst/>
            </a:prstGeom>
            <a:noFill/>
          </p:spPr>
          <p:txBody>
            <a:bodyPr wrap="square">
              <a:spAutoFit/>
            </a:bodyPr>
            <a:lstStyle/>
            <a:p>
              <a:r>
                <a:rPr lang="en-GB" dirty="0">
                  <a:solidFill>
                    <a:srgbClr val="000000"/>
                  </a:solidFill>
                  <a:latin typeface="Graphik Web"/>
                </a:rPr>
                <a:t>A Power BI workspace</a:t>
              </a:r>
              <a:endParaRPr lang="en-GB" b="0" dirty="0">
                <a:solidFill>
                  <a:srgbClr val="000000"/>
                </a:solidFill>
                <a:effectLst/>
                <a:latin typeface="Graphik Web"/>
              </a:endParaRPr>
            </a:p>
          </p:txBody>
        </p:sp>
      </p:grpSp>
      <p:pic>
        <p:nvPicPr>
          <p:cNvPr id="13" name="Graphic 12">
            <a:extLst>
              <a:ext uri="{FF2B5EF4-FFF2-40B4-BE49-F238E27FC236}">
                <a16:creationId xmlns:a16="http://schemas.microsoft.com/office/drawing/2014/main" id="{B22958D9-35CF-F5A1-A1A9-621798B05C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3913" y="4568408"/>
            <a:ext cx="859188" cy="859188"/>
          </a:xfrm>
          <a:prstGeom prst="rect">
            <a:avLst/>
          </a:prstGeom>
        </p:spPr>
      </p:pic>
      <p:pic>
        <p:nvPicPr>
          <p:cNvPr id="14" name="Graphic 13">
            <a:extLst>
              <a:ext uri="{FF2B5EF4-FFF2-40B4-BE49-F238E27FC236}">
                <a16:creationId xmlns:a16="http://schemas.microsoft.com/office/drawing/2014/main" id="{EC13B8B7-DA73-E85C-9015-5A64E10ACB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9307" y="4033870"/>
            <a:ext cx="859188" cy="859188"/>
          </a:xfrm>
          <a:prstGeom prst="rect">
            <a:avLst/>
          </a:prstGeom>
        </p:spPr>
      </p:pic>
      <p:pic>
        <p:nvPicPr>
          <p:cNvPr id="15" name="Graphic 14">
            <a:extLst>
              <a:ext uri="{FF2B5EF4-FFF2-40B4-BE49-F238E27FC236}">
                <a16:creationId xmlns:a16="http://schemas.microsoft.com/office/drawing/2014/main" id="{2CDC3C28-1CC4-2DCB-F1F7-A94353E66B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9307" y="4893058"/>
            <a:ext cx="859188" cy="859188"/>
          </a:xfrm>
          <a:prstGeom prst="rect">
            <a:avLst/>
          </a:prstGeom>
        </p:spPr>
      </p:pic>
      <p:sp>
        <p:nvSpPr>
          <p:cNvPr id="16" name="TextBox 15">
            <a:extLst>
              <a:ext uri="{FF2B5EF4-FFF2-40B4-BE49-F238E27FC236}">
                <a16:creationId xmlns:a16="http://schemas.microsoft.com/office/drawing/2014/main" id="{FA544624-1D51-05B2-80E5-318210D37807}"/>
              </a:ext>
            </a:extLst>
          </p:cNvPr>
          <p:cNvSpPr txBox="1"/>
          <p:nvPr/>
        </p:nvSpPr>
        <p:spPr>
          <a:xfrm>
            <a:off x="6609307" y="3392209"/>
            <a:ext cx="3640580" cy="646331"/>
          </a:xfrm>
          <a:prstGeom prst="rect">
            <a:avLst/>
          </a:prstGeom>
          <a:noFill/>
        </p:spPr>
        <p:txBody>
          <a:bodyPr wrap="square">
            <a:spAutoFit/>
          </a:bodyPr>
          <a:lstStyle/>
          <a:p>
            <a:r>
              <a:rPr lang="en-GB" dirty="0">
                <a:solidFill>
                  <a:srgbClr val="000000"/>
                </a:solidFill>
                <a:latin typeface="Graphik Web"/>
              </a:rPr>
              <a:t>Some workspaces assigned to a Fabric Capacity …</a:t>
            </a:r>
            <a:endParaRPr lang="en-GB" b="0" dirty="0">
              <a:solidFill>
                <a:srgbClr val="000000"/>
              </a:solidFill>
              <a:effectLst/>
              <a:latin typeface="Graphik Web"/>
            </a:endParaRPr>
          </a:p>
        </p:txBody>
      </p:sp>
      <p:pic>
        <p:nvPicPr>
          <p:cNvPr id="17" name="Graphic 16">
            <a:extLst>
              <a:ext uri="{FF2B5EF4-FFF2-40B4-BE49-F238E27FC236}">
                <a16:creationId xmlns:a16="http://schemas.microsoft.com/office/drawing/2014/main" id="{E0265AD3-1755-23E7-E6F4-4D5F70A709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492" y="3850865"/>
            <a:ext cx="738149" cy="738149"/>
          </a:xfrm>
          <a:prstGeom prst="rect">
            <a:avLst/>
          </a:prstGeom>
        </p:spPr>
      </p:pic>
      <p:pic>
        <p:nvPicPr>
          <p:cNvPr id="18" name="Graphic 17">
            <a:extLst>
              <a:ext uri="{FF2B5EF4-FFF2-40B4-BE49-F238E27FC236}">
                <a16:creationId xmlns:a16="http://schemas.microsoft.com/office/drawing/2014/main" id="{67F87907-C675-49CD-E64C-3B8504977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27531" y="5173442"/>
            <a:ext cx="756314" cy="756314"/>
          </a:xfrm>
          <a:prstGeom prst="rect">
            <a:avLst/>
          </a:prstGeom>
        </p:spPr>
      </p:pic>
      <p:pic>
        <p:nvPicPr>
          <p:cNvPr id="19" name="Graphic 18">
            <a:extLst>
              <a:ext uri="{FF2B5EF4-FFF2-40B4-BE49-F238E27FC236}">
                <a16:creationId xmlns:a16="http://schemas.microsoft.com/office/drawing/2014/main" id="{6CF98944-D03B-2C5B-2B92-CFA660E253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4211" y="4432076"/>
            <a:ext cx="756314" cy="756314"/>
          </a:xfrm>
          <a:prstGeom prst="rect">
            <a:avLst/>
          </a:prstGeom>
        </p:spPr>
      </p:pic>
      <p:pic>
        <p:nvPicPr>
          <p:cNvPr id="20" name="Graphic 19">
            <a:extLst>
              <a:ext uri="{FF2B5EF4-FFF2-40B4-BE49-F238E27FC236}">
                <a16:creationId xmlns:a16="http://schemas.microsoft.com/office/drawing/2014/main" id="{3FE0604C-2631-75C4-B076-D36362F3E7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2812" y="5291264"/>
            <a:ext cx="756314" cy="756314"/>
          </a:xfrm>
          <a:prstGeom prst="rect">
            <a:avLst/>
          </a:prstGeom>
        </p:spPr>
      </p:pic>
      <p:cxnSp>
        <p:nvCxnSpPr>
          <p:cNvPr id="23" name="Elbow Connector 22">
            <a:extLst>
              <a:ext uri="{FF2B5EF4-FFF2-40B4-BE49-F238E27FC236}">
                <a16:creationId xmlns:a16="http://schemas.microsoft.com/office/drawing/2014/main" id="{899465C4-7BF5-D640-7D16-1DF765030BAB}"/>
              </a:ext>
            </a:extLst>
          </p:cNvPr>
          <p:cNvCxnSpPr>
            <a:cxnSpLocks/>
            <a:stCxn id="18" idx="3"/>
          </p:cNvCxnSpPr>
          <p:nvPr/>
        </p:nvCxnSpPr>
        <p:spPr>
          <a:xfrm flipV="1">
            <a:off x="3383845" y="4628269"/>
            <a:ext cx="3432290" cy="923330"/>
          </a:xfrm>
          <a:prstGeom prst="bentConnector3">
            <a:avLst>
              <a:gd name="adj1" fmla="val 37808"/>
            </a:avLst>
          </a:prstGeom>
          <a:ln w="60325">
            <a:solidFill>
              <a:srgbClr val="2AAC94"/>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a:hlinkClick r:id="rId7" action="ppaction://hlinksldjump" tooltip="Shortcuts in Microsoft OneLake allow you to unify your data across domains, clouds and accounts by creating a single virtualized data lake for your entire enterprise."/>
            <a:extLst>
              <a:ext uri="{FF2B5EF4-FFF2-40B4-BE49-F238E27FC236}">
                <a16:creationId xmlns:a16="http://schemas.microsoft.com/office/drawing/2014/main" id="{DDDC65C5-1578-520F-995B-6A2E207D90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65400" y="5542212"/>
            <a:ext cx="304800" cy="304800"/>
          </a:xfrm>
          <a:prstGeom prst="rect">
            <a:avLst/>
          </a:prstGeom>
        </p:spPr>
      </p:pic>
      <p:sp>
        <p:nvSpPr>
          <p:cNvPr id="32" name="TextBox 31">
            <a:extLst>
              <a:ext uri="{FF2B5EF4-FFF2-40B4-BE49-F238E27FC236}">
                <a16:creationId xmlns:a16="http://schemas.microsoft.com/office/drawing/2014/main" id="{3818EE2A-3A9C-5373-1207-ED0E7D986CDD}"/>
              </a:ext>
            </a:extLst>
          </p:cNvPr>
          <p:cNvSpPr txBox="1"/>
          <p:nvPr/>
        </p:nvSpPr>
        <p:spPr>
          <a:xfrm>
            <a:off x="3672573" y="5767392"/>
            <a:ext cx="1090454" cy="369332"/>
          </a:xfrm>
          <a:prstGeom prst="rect">
            <a:avLst/>
          </a:prstGeom>
          <a:noFill/>
        </p:spPr>
        <p:txBody>
          <a:bodyPr wrap="square">
            <a:spAutoFit/>
          </a:bodyPr>
          <a:lstStyle/>
          <a:p>
            <a:r>
              <a:rPr lang="en-GB" dirty="0">
                <a:solidFill>
                  <a:srgbClr val="000000"/>
                </a:solidFill>
                <a:latin typeface="Graphik Web"/>
              </a:rPr>
              <a:t>Shortcut</a:t>
            </a:r>
            <a:endParaRPr lang="en-GB" b="0" dirty="0">
              <a:solidFill>
                <a:srgbClr val="000000"/>
              </a:solidFill>
              <a:effectLst/>
              <a:latin typeface="Graphik Web"/>
            </a:endParaRPr>
          </a:p>
        </p:txBody>
      </p:sp>
      <p:cxnSp>
        <p:nvCxnSpPr>
          <p:cNvPr id="24" name="Elbow Connector 23">
            <a:extLst>
              <a:ext uri="{FF2B5EF4-FFF2-40B4-BE49-F238E27FC236}">
                <a16:creationId xmlns:a16="http://schemas.microsoft.com/office/drawing/2014/main" id="{CDEC563E-019F-D63E-8A61-46BE2CF5C476}"/>
              </a:ext>
            </a:extLst>
          </p:cNvPr>
          <p:cNvCxnSpPr>
            <a:cxnSpLocks/>
            <a:stCxn id="19" idx="3"/>
            <a:endCxn id="18" idx="1"/>
          </p:cNvCxnSpPr>
          <p:nvPr/>
        </p:nvCxnSpPr>
        <p:spPr>
          <a:xfrm>
            <a:off x="1950525" y="4810233"/>
            <a:ext cx="677006" cy="741366"/>
          </a:xfrm>
          <a:prstGeom prst="bentConnector3">
            <a:avLst>
              <a:gd name="adj1" fmla="val 50000"/>
            </a:avLst>
          </a:prstGeom>
          <a:ln w="60325">
            <a:solidFill>
              <a:srgbClr val="2AAC94"/>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a:hlinkClick r:id="rId7" action="ppaction://hlinksldjump" tooltip="Shortcuts in Microsoft OneLake allow you to unify your data across domains, clouds and accounts by creating a single virtualized data lake for your entire enterprise."/>
            <a:extLst>
              <a:ext uri="{FF2B5EF4-FFF2-40B4-BE49-F238E27FC236}">
                <a16:creationId xmlns:a16="http://schemas.microsoft.com/office/drawing/2014/main" id="{1D16F460-A3D8-20E2-7E63-84FF3D99A4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622" y="4505433"/>
            <a:ext cx="304800" cy="304800"/>
          </a:xfrm>
          <a:prstGeom prst="rect">
            <a:avLst/>
          </a:prstGeom>
        </p:spPr>
      </p:pic>
    </p:spTree>
    <p:extLst>
      <p:ext uri="{BB962C8B-B14F-4D97-AF65-F5344CB8AC3E}">
        <p14:creationId xmlns:p14="http://schemas.microsoft.com/office/powerpoint/2010/main" val="18758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08FD-2BDF-4C19-8801-D6F380C80682}"/>
              </a:ext>
            </a:extLst>
          </p:cNvPr>
          <p:cNvSpPr>
            <a:spLocks noGrp="1"/>
          </p:cNvSpPr>
          <p:nvPr>
            <p:ph type="title"/>
          </p:nvPr>
        </p:nvSpPr>
        <p:spPr>
          <a:xfrm>
            <a:off x="1237489" y="640080"/>
            <a:ext cx="3075836" cy="1325562"/>
          </a:xfrm>
        </p:spPr>
        <p:txBody>
          <a:bodyPr vert="horz" lIns="91440" tIns="45720" rIns="91440" bIns="45720" rtlCol="0" anchor="b">
            <a:normAutofit/>
          </a:bodyPr>
          <a:lstStyle/>
          <a:p>
            <a:r>
              <a:rPr lang="en-US" sz="3200"/>
              <a:t>And now, what?</a:t>
            </a:r>
          </a:p>
        </p:txBody>
      </p:sp>
      <p:sp>
        <p:nvSpPr>
          <p:cNvPr id="4" name="TextBox 3">
            <a:extLst>
              <a:ext uri="{FF2B5EF4-FFF2-40B4-BE49-F238E27FC236}">
                <a16:creationId xmlns:a16="http://schemas.microsoft.com/office/drawing/2014/main" id="{79E90558-610E-410D-89D2-283FAEBB175E}"/>
              </a:ext>
            </a:extLst>
          </p:cNvPr>
          <p:cNvSpPr txBox="1"/>
          <p:nvPr/>
        </p:nvSpPr>
        <p:spPr>
          <a:xfrm>
            <a:off x="1237488" y="2301555"/>
            <a:ext cx="4374171" cy="3878582"/>
          </a:xfrm>
          <a:prstGeom prst="rect">
            <a:avLst/>
          </a:prstGeom>
        </p:spPr>
        <p:txBody>
          <a:bodyPr vert="horz" lIns="91440" tIns="45720" rIns="91440" bIns="45720" rtlCol="0">
            <a:noAutofit/>
          </a:bodyPr>
          <a:lstStyle/>
          <a:p>
            <a:pPr indent="-182880" defTabSz="914400">
              <a:spcAft>
                <a:spcPts val="600"/>
              </a:spcAft>
              <a:buClr>
                <a:schemeClr val="accent1"/>
              </a:buClr>
            </a:pPr>
            <a:r>
              <a:rPr lang="en-US" sz="2400" dirty="0"/>
              <a:t>If you are in analytics, consider using Fabric.</a:t>
            </a:r>
          </a:p>
          <a:p>
            <a:pPr indent="-182880" defTabSz="914400">
              <a:spcAft>
                <a:spcPts val="600"/>
              </a:spcAft>
              <a:buClr>
                <a:schemeClr val="accent1"/>
              </a:buClr>
            </a:pPr>
            <a:endParaRPr lang="en-US" sz="2400" dirty="0"/>
          </a:p>
          <a:p>
            <a:pPr indent="-182880" defTabSz="914400">
              <a:spcAft>
                <a:spcPts val="600"/>
              </a:spcAft>
              <a:buClr>
                <a:schemeClr val="accent1"/>
              </a:buClr>
            </a:pPr>
            <a:r>
              <a:rPr lang="en-US" sz="2400" dirty="0"/>
              <a:t>Be aware it’s currently in preview.</a:t>
            </a:r>
          </a:p>
          <a:p>
            <a:pPr indent="-182880" defTabSz="914400">
              <a:spcAft>
                <a:spcPts val="600"/>
              </a:spcAft>
              <a:buClr>
                <a:schemeClr val="accent1"/>
              </a:buClr>
            </a:pPr>
            <a:endParaRPr lang="en-US" sz="2400" dirty="0"/>
          </a:p>
        </p:txBody>
      </p:sp>
      <p:pic>
        <p:nvPicPr>
          <p:cNvPr id="6" name="Picture 5" descr="Light bulb on yellow background with sketched light beams and cord">
            <a:extLst>
              <a:ext uri="{FF2B5EF4-FFF2-40B4-BE49-F238E27FC236}">
                <a16:creationId xmlns:a16="http://schemas.microsoft.com/office/drawing/2014/main" id="{D6032045-2F1D-4962-9DE4-ECF2BA08219C}"/>
              </a:ext>
            </a:extLst>
          </p:cNvPr>
          <p:cNvPicPr>
            <a:picLocks noChangeAspect="1"/>
          </p:cNvPicPr>
          <p:nvPr/>
        </p:nvPicPr>
        <p:blipFill rotWithShape="1">
          <a:blip r:embed="rId2"/>
          <a:srcRect l="32268"/>
          <a:stretch/>
        </p:blipFill>
        <p:spPr>
          <a:xfrm>
            <a:off x="6096000" y="10"/>
            <a:ext cx="6146105" cy="6857990"/>
          </a:xfrm>
          <a:prstGeom prst="rect">
            <a:avLst/>
          </a:prstGeom>
        </p:spPr>
      </p:pic>
    </p:spTree>
    <p:extLst>
      <p:ext uri="{BB962C8B-B14F-4D97-AF65-F5344CB8AC3E}">
        <p14:creationId xmlns:p14="http://schemas.microsoft.com/office/powerpoint/2010/main" val="371287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310189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White bulbs with a yellow one standing out">
            <a:extLst>
              <a:ext uri="{FF2B5EF4-FFF2-40B4-BE49-F238E27FC236}">
                <a16:creationId xmlns:a16="http://schemas.microsoft.com/office/drawing/2014/main" id="{4DCC10D0-DD0F-EFAC-E663-93701FC4D1A0}"/>
              </a:ext>
            </a:extLst>
          </p:cNvPr>
          <p:cNvPicPr>
            <a:picLocks noChangeAspect="1"/>
          </p:cNvPicPr>
          <p:nvPr/>
        </p:nvPicPr>
        <p:blipFill rotWithShape="1">
          <a:blip r:embed="rId2"/>
          <a:srcRect l="11958" r="27830"/>
          <a:stretch/>
        </p:blipFill>
        <p:spPr>
          <a:xfrm>
            <a:off x="437536" y="0"/>
            <a:ext cx="4634716" cy="6860801"/>
          </a:xfrm>
          <a:prstGeom prst="rect">
            <a:avLst/>
          </a:prstGeom>
        </p:spPr>
      </p:pic>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09788" y="1053920"/>
            <a:ext cx="6453611" cy="4041648"/>
          </a:xfrm>
        </p:spPr>
        <p:txBody>
          <a:bodyPr vert="horz" lIns="91440" tIns="45720" rIns="91440" bIns="45720" rtlCol="0" anchor="b">
            <a:normAutofit/>
          </a:bodyPr>
          <a:lstStyle/>
          <a:p>
            <a:pPr>
              <a:lnSpc>
                <a:spcPct val="85000"/>
              </a:lnSpc>
            </a:pPr>
            <a:r>
              <a:rPr lang="en-US" sz="7200" dirty="0">
                <a:solidFill>
                  <a:srgbClr val="FFFFFF"/>
                </a:solidFill>
              </a:rPr>
              <a:t>New Concepts/</a:t>
            </a:r>
            <a:br>
              <a:rPr lang="en-US" sz="7200" dirty="0">
                <a:solidFill>
                  <a:srgbClr val="FFFFFF"/>
                </a:solidFill>
              </a:rPr>
            </a:br>
            <a:r>
              <a:rPr lang="en-US" sz="7200" dirty="0">
                <a:solidFill>
                  <a:srgbClr val="FFFFFF"/>
                </a:solidFill>
              </a:rPr>
              <a:t>Technologies</a:t>
            </a:r>
          </a:p>
        </p:txBody>
      </p:sp>
    </p:spTree>
    <p:extLst>
      <p:ext uri="{BB962C8B-B14F-4D97-AF65-F5344CB8AC3E}">
        <p14:creationId xmlns:p14="http://schemas.microsoft.com/office/powerpoint/2010/main" val="3837596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8" y="365760"/>
            <a:ext cx="10140124" cy="1325562"/>
          </a:xfrm>
        </p:spPr>
        <p:txBody>
          <a:bodyPr/>
          <a:lstStyle/>
          <a:p>
            <a:r>
              <a:rPr lang="en-US" dirty="0"/>
              <a:t>A little recap, or back to the present </a:t>
            </a:r>
            <a:r>
              <a:rPr lang="en-US" sz="1200" dirty="0"/>
              <a:t>(maybe)</a:t>
            </a:r>
            <a:endParaRPr lang="LID4096" sz="8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019300"/>
            <a:ext cx="10492949" cy="954107"/>
          </a:xfrm>
          <a:prstGeom prst="rect">
            <a:avLst/>
          </a:prstGeom>
          <a:noFill/>
        </p:spPr>
        <p:txBody>
          <a:bodyPr wrap="square">
            <a:spAutoFit/>
          </a:bodyPr>
          <a:lstStyle/>
          <a:p>
            <a:r>
              <a:rPr lang="en-US" sz="2800" dirty="0">
                <a:solidFill>
                  <a:srgbClr val="202122"/>
                </a:solidFill>
                <a:latin typeface="Arial" panose="020B0604020202020204" pitchFamily="34" charset="0"/>
              </a:rPr>
              <a:t>Before we delve into new concepts, lets take some time and ponder about this thing called Data Warehouse:</a:t>
            </a:r>
            <a:endParaRPr lang="LID4096" sz="2800" dirty="0"/>
          </a:p>
        </p:txBody>
      </p:sp>
      <p:sp>
        <p:nvSpPr>
          <p:cNvPr id="4" name="TextBox 3">
            <a:extLst>
              <a:ext uri="{FF2B5EF4-FFF2-40B4-BE49-F238E27FC236}">
                <a16:creationId xmlns:a16="http://schemas.microsoft.com/office/drawing/2014/main" id="{4F2E3737-3A60-9CDF-5E1A-4F9C122F6911}"/>
              </a:ext>
            </a:extLst>
          </p:cNvPr>
          <p:cNvSpPr txBox="1"/>
          <p:nvPr/>
        </p:nvSpPr>
        <p:spPr>
          <a:xfrm>
            <a:off x="814387" y="3301385"/>
            <a:ext cx="9712099" cy="2031325"/>
          </a:xfrm>
          <a:prstGeom prst="rect">
            <a:avLst/>
          </a:prstGeom>
          <a:noFill/>
        </p:spPr>
        <p:txBody>
          <a:bodyPr wrap="square">
            <a:spAutoFit/>
          </a:bodyPr>
          <a:lstStyle/>
          <a:p>
            <a:r>
              <a:rPr lang="en-GB" b="0" i="0" dirty="0">
                <a:solidFill>
                  <a:srgbClr val="202122"/>
                </a:solidFill>
                <a:effectLst/>
                <a:latin typeface="Arial" panose="020B0604020202020204" pitchFamily="34" charset="0"/>
              </a:rPr>
              <a:t>In</a:t>
            </a:r>
            <a:r>
              <a:rPr lang="en-GB" dirty="0">
                <a:solidFill>
                  <a:srgbClr val="202122"/>
                </a:solidFill>
                <a:latin typeface="Arial" panose="020B0604020202020204" pitchFamily="34" charset="0"/>
              </a:rPr>
              <a:t> computing, a data warehouse (DW or DWH), also known as an enterprise data warehouse (EDW), is a system used for reporting and data analysis and is considered a core component of business intelligence. Data warehouses are </a:t>
            </a:r>
            <a:r>
              <a:rPr lang="en-GB" b="1" dirty="0">
                <a:solidFill>
                  <a:srgbClr val="C00000"/>
                </a:solidFill>
                <a:latin typeface="Arial" panose="020B0604020202020204" pitchFamily="34" charset="0"/>
              </a:rPr>
              <a:t>central</a:t>
            </a:r>
            <a:r>
              <a:rPr lang="en-GB" dirty="0">
                <a:solidFill>
                  <a:srgbClr val="202122"/>
                </a:solidFill>
                <a:latin typeface="Arial" panose="020B0604020202020204" pitchFamily="34" charset="0"/>
              </a:rPr>
              <a:t> repositories of integrated data </a:t>
            </a:r>
            <a:r>
              <a:rPr lang="en-GB" b="1" dirty="0">
                <a:solidFill>
                  <a:srgbClr val="202122"/>
                </a:solidFill>
                <a:latin typeface="Arial" panose="020B0604020202020204" pitchFamily="34" charset="0"/>
              </a:rPr>
              <a:t>from</a:t>
            </a:r>
            <a:r>
              <a:rPr lang="en-GB" dirty="0">
                <a:solidFill>
                  <a:srgbClr val="202122"/>
                </a:solidFill>
                <a:latin typeface="Arial" panose="020B0604020202020204" pitchFamily="34" charset="0"/>
              </a:rPr>
              <a:t> one or more </a:t>
            </a:r>
            <a:r>
              <a:rPr lang="en-GB" b="1" dirty="0">
                <a:solidFill>
                  <a:srgbClr val="202122"/>
                </a:solidFill>
                <a:latin typeface="Arial" panose="020B0604020202020204" pitchFamily="34" charset="0"/>
              </a:rPr>
              <a:t>disparate sources</a:t>
            </a:r>
            <a:r>
              <a:rPr lang="en-GB" dirty="0">
                <a:solidFill>
                  <a:srgbClr val="202122"/>
                </a:solidFill>
                <a:latin typeface="Arial" panose="020B0604020202020204" pitchFamily="34" charset="0"/>
              </a:rPr>
              <a:t>. They store current and historical data in one single place that are used for creating analytical reports </a:t>
            </a:r>
            <a:r>
              <a:rPr lang="en-GB" b="0" i="0" dirty="0">
                <a:solidFill>
                  <a:srgbClr val="202122"/>
                </a:solidFill>
                <a:effectLst/>
                <a:latin typeface="Arial" panose="020B0604020202020204" pitchFamily="34" charset="0"/>
              </a:rPr>
              <a:t>for workers throughout the enterprise.</a:t>
            </a:r>
            <a:r>
              <a:rPr lang="en-GB" baseline="30000" dirty="0">
                <a:solidFill>
                  <a:srgbClr val="3366CC"/>
                </a:solidFill>
                <a:latin typeface="Arial" panose="020B0604020202020204" pitchFamily="34" charset="0"/>
              </a:rPr>
              <a:t> </a:t>
            </a:r>
            <a:r>
              <a:rPr lang="en-GB" b="0" i="0" dirty="0">
                <a:solidFill>
                  <a:srgbClr val="202122"/>
                </a:solidFill>
                <a:effectLst/>
                <a:latin typeface="Arial" panose="020B0604020202020204" pitchFamily="34" charset="0"/>
              </a:rPr>
              <a:t>This is beneficial for companies as it enables them to interrogate and draw insights from their data and make decisions.</a:t>
            </a:r>
            <a:endParaRPr lang="en-DE" dirty="0"/>
          </a:p>
        </p:txBody>
      </p:sp>
      <p:sp>
        <p:nvSpPr>
          <p:cNvPr id="7" name="TextBox 6">
            <a:extLst>
              <a:ext uri="{FF2B5EF4-FFF2-40B4-BE49-F238E27FC236}">
                <a16:creationId xmlns:a16="http://schemas.microsoft.com/office/drawing/2014/main" id="{F06CE5D6-2FC8-4037-1775-E4C51648A9B3}"/>
              </a:ext>
            </a:extLst>
          </p:cNvPr>
          <p:cNvSpPr txBox="1"/>
          <p:nvPr/>
        </p:nvSpPr>
        <p:spPr>
          <a:xfrm>
            <a:off x="814387" y="6307574"/>
            <a:ext cx="6106884" cy="276999"/>
          </a:xfrm>
          <a:prstGeom prst="rect">
            <a:avLst/>
          </a:prstGeom>
          <a:noFill/>
        </p:spPr>
        <p:txBody>
          <a:bodyPr wrap="square">
            <a:spAutoFit/>
          </a:bodyPr>
          <a:lstStyle/>
          <a:p>
            <a:r>
              <a:rPr lang="en-DE" sz="1200" dirty="0"/>
              <a:t>https://en.wikipedia.org/wiki/Data_warehouse</a:t>
            </a:r>
            <a:endParaRPr lang="en-DE" dirty="0"/>
          </a:p>
        </p:txBody>
      </p:sp>
    </p:spTree>
    <p:extLst>
      <p:ext uri="{BB962C8B-B14F-4D97-AF65-F5344CB8AC3E}">
        <p14:creationId xmlns:p14="http://schemas.microsoft.com/office/powerpoint/2010/main" val="211684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8" y="365760"/>
            <a:ext cx="10140124" cy="1325562"/>
          </a:xfrm>
        </p:spPr>
        <p:txBody>
          <a:bodyPr anchor="t"/>
          <a:lstStyle/>
          <a:p>
            <a:r>
              <a:rPr lang="en-US" dirty="0"/>
              <a:t>The Data Warehouse</a:t>
            </a:r>
            <a:endParaRPr lang="LID4096" dirty="0"/>
          </a:p>
        </p:txBody>
      </p:sp>
      <p:pic>
        <p:nvPicPr>
          <p:cNvPr id="1026" name="Picture 2">
            <a:extLst>
              <a:ext uri="{FF2B5EF4-FFF2-40B4-BE49-F238E27FC236}">
                <a16:creationId xmlns:a16="http://schemas.microsoft.com/office/drawing/2014/main" id="{E79E2FDC-5A5C-4CD9-D1AA-E8E278C8E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7" y="2022576"/>
            <a:ext cx="6235341" cy="36492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0736B8-2365-29CD-0ADB-C00B385E7544}"/>
              </a:ext>
            </a:extLst>
          </p:cNvPr>
          <p:cNvSpPr txBox="1"/>
          <p:nvPr/>
        </p:nvSpPr>
        <p:spPr>
          <a:xfrm>
            <a:off x="814387" y="6307574"/>
            <a:ext cx="6772956" cy="276999"/>
          </a:xfrm>
          <a:prstGeom prst="rect">
            <a:avLst/>
          </a:prstGeom>
          <a:noFill/>
        </p:spPr>
        <p:txBody>
          <a:bodyPr wrap="square">
            <a:spAutoFit/>
          </a:bodyPr>
          <a:lstStyle/>
          <a:p>
            <a:r>
              <a:rPr lang="en-GB" sz="1200" dirty="0"/>
              <a:t>I</a:t>
            </a:r>
            <a:r>
              <a:rPr lang="en-DE" sz="1200" dirty="0"/>
              <a:t>mage source: </a:t>
            </a:r>
            <a:r>
              <a:rPr lang="en-GB" sz="1200" dirty="0"/>
              <a:t>https://</a:t>
            </a:r>
            <a:r>
              <a:rPr lang="en-GB" sz="1200" dirty="0" err="1"/>
              <a:t>en.wikipedia.org</a:t>
            </a:r>
            <a:r>
              <a:rPr lang="en-GB" sz="1200" dirty="0"/>
              <a:t>/wiki/</a:t>
            </a:r>
            <a:r>
              <a:rPr lang="en-GB" sz="1200" dirty="0" err="1"/>
              <a:t>File:Data_warehouse_architecture.jpg</a:t>
            </a:r>
            <a:endParaRPr lang="en-DE" dirty="0"/>
          </a:p>
        </p:txBody>
      </p:sp>
      <p:sp>
        <p:nvSpPr>
          <p:cNvPr id="4" name="TextBox 3">
            <a:extLst>
              <a:ext uri="{FF2B5EF4-FFF2-40B4-BE49-F238E27FC236}">
                <a16:creationId xmlns:a16="http://schemas.microsoft.com/office/drawing/2014/main" id="{E71B0D02-834E-0884-1A8E-DC670000C5B9}"/>
              </a:ext>
            </a:extLst>
          </p:cNvPr>
          <p:cNvSpPr txBox="1"/>
          <p:nvPr/>
        </p:nvSpPr>
        <p:spPr>
          <a:xfrm>
            <a:off x="7315200" y="2019300"/>
            <a:ext cx="3918857" cy="3108543"/>
          </a:xfrm>
          <a:prstGeom prst="rect">
            <a:avLst/>
          </a:prstGeom>
          <a:noFill/>
        </p:spPr>
        <p:txBody>
          <a:bodyPr wrap="square">
            <a:spAutoFit/>
          </a:bodyPr>
          <a:lstStyle/>
          <a:p>
            <a:r>
              <a:rPr lang="en-US" sz="2800" dirty="0">
                <a:solidFill>
                  <a:srgbClr val="202122"/>
                </a:solidFill>
                <a:latin typeface="Arial" panose="020B0604020202020204" pitchFamily="34" charset="0"/>
              </a:rPr>
              <a:t>Today, it’s not important if the data warehouse is cloud based or on-premises. It’s also not important if we use Data Vault and/or Star Schema.</a:t>
            </a:r>
          </a:p>
        </p:txBody>
      </p:sp>
      <p:sp>
        <p:nvSpPr>
          <p:cNvPr id="7" name="TextBox 6">
            <a:extLst>
              <a:ext uri="{FF2B5EF4-FFF2-40B4-BE49-F238E27FC236}">
                <a16:creationId xmlns:a16="http://schemas.microsoft.com/office/drawing/2014/main" id="{86052CEF-5567-C2E1-24B4-77448E4FA1A1}"/>
              </a:ext>
            </a:extLst>
          </p:cNvPr>
          <p:cNvSpPr txBox="1"/>
          <p:nvPr/>
        </p:nvSpPr>
        <p:spPr>
          <a:xfrm>
            <a:off x="7315200" y="5394254"/>
            <a:ext cx="6106884" cy="954107"/>
          </a:xfrm>
          <a:prstGeom prst="rect">
            <a:avLst/>
          </a:prstGeom>
          <a:noFill/>
        </p:spPr>
        <p:txBody>
          <a:bodyPr wrap="square">
            <a:spAutoFit/>
          </a:bodyPr>
          <a:lstStyle/>
          <a:p>
            <a:r>
              <a:rPr lang="en-US" sz="2800" dirty="0">
                <a:solidFill>
                  <a:srgbClr val="202122"/>
                </a:solidFill>
                <a:latin typeface="Arial" panose="020B0604020202020204" pitchFamily="34" charset="0"/>
              </a:rPr>
              <a:t>What matters – </a:t>
            </a:r>
            <a:br>
              <a:rPr lang="en-US" sz="2800" dirty="0">
                <a:solidFill>
                  <a:srgbClr val="202122"/>
                </a:solidFill>
                <a:latin typeface="Arial" panose="020B0604020202020204" pitchFamily="34" charset="0"/>
              </a:rPr>
            </a:br>
            <a:r>
              <a:rPr lang="en-US" sz="2800" dirty="0">
                <a:solidFill>
                  <a:srgbClr val="202122"/>
                </a:solidFill>
                <a:latin typeface="Arial" panose="020B0604020202020204" pitchFamily="34" charset="0"/>
              </a:rPr>
              <a:t>it’s centralized! </a:t>
            </a:r>
            <a:endParaRPr lang="LID4096" sz="2800" dirty="0"/>
          </a:p>
        </p:txBody>
      </p:sp>
    </p:spTree>
    <p:extLst>
      <p:ext uri="{BB962C8B-B14F-4D97-AF65-F5344CB8AC3E}">
        <p14:creationId xmlns:p14="http://schemas.microsoft.com/office/powerpoint/2010/main" val="353750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The Data Lake</a:t>
            </a:r>
            <a:endParaRPr lang="LID4096"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954107"/>
          </a:xfrm>
          <a:prstGeom prst="rect">
            <a:avLst/>
          </a:prstGeom>
          <a:noFill/>
        </p:spPr>
        <p:txBody>
          <a:bodyPr wrap="square">
            <a:spAutoFit/>
          </a:bodyPr>
          <a:lstStyle/>
          <a:p>
            <a:r>
              <a:rPr lang="en-US" sz="2800" dirty="0">
                <a:solidFill>
                  <a:srgbClr val="202122"/>
                </a:solidFill>
                <a:latin typeface="Arial" panose="020B0604020202020204" pitchFamily="34" charset="0"/>
              </a:rPr>
              <a:t>Because not every data looks like a table, we started using a data lake:</a:t>
            </a:r>
            <a:endParaRPr lang="LID4096" sz="2800" dirty="0"/>
          </a:p>
        </p:txBody>
      </p:sp>
      <p:sp>
        <p:nvSpPr>
          <p:cNvPr id="9" name="TextBox 8">
            <a:extLst>
              <a:ext uri="{FF2B5EF4-FFF2-40B4-BE49-F238E27FC236}">
                <a16:creationId xmlns:a16="http://schemas.microsoft.com/office/drawing/2014/main" id="{962D17CA-1C80-4D1B-A37D-AA5FDB57769C}"/>
              </a:ext>
            </a:extLst>
          </p:cNvPr>
          <p:cNvSpPr txBox="1"/>
          <p:nvPr/>
        </p:nvSpPr>
        <p:spPr>
          <a:xfrm>
            <a:off x="814387" y="3301385"/>
            <a:ext cx="9712099" cy="2585323"/>
          </a:xfrm>
          <a:prstGeom prst="rect">
            <a:avLst/>
          </a:prstGeom>
          <a:noFill/>
        </p:spPr>
        <p:txBody>
          <a:bodyPr wrap="square">
            <a:spAutoFit/>
          </a:bodyPr>
          <a:lstStyle/>
          <a:p>
            <a:r>
              <a:rPr lang="en-GB" b="0" i="0" dirty="0">
                <a:solidFill>
                  <a:srgbClr val="202122"/>
                </a:solidFill>
                <a:effectLst/>
                <a:latin typeface="Arial" panose="020B0604020202020204" pitchFamily="34" charset="0"/>
              </a:rPr>
              <a:t>A data lake is a system or repository of data stored in its </a:t>
            </a:r>
            <a:r>
              <a:rPr lang="en-GB" b="1" i="0" dirty="0">
                <a:solidFill>
                  <a:srgbClr val="C00000"/>
                </a:solidFill>
                <a:effectLst/>
                <a:latin typeface="Arial" panose="020B0604020202020204" pitchFamily="34" charset="0"/>
              </a:rPr>
              <a:t>natural/raw format</a:t>
            </a:r>
            <a:r>
              <a:rPr lang="en-GB" b="0" i="0" dirty="0">
                <a:solidFill>
                  <a:srgbClr val="202122"/>
                </a:solidFill>
                <a:effectLst/>
                <a:latin typeface="Arial" panose="020B0604020202020204" pitchFamily="34" charset="0"/>
              </a:rPr>
              <a:t>,</a:t>
            </a:r>
            <a:r>
              <a:rPr lang="en-GB" baseline="30000" dirty="0">
                <a:solidFill>
                  <a:srgbClr val="3366CC"/>
                </a:solidFill>
                <a:latin typeface="Arial" panose="020B0604020202020204" pitchFamily="34" charset="0"/>
              </a:rPr>
              <a:t> </a:t>
            </a:r>
            <a:r>
              <a:rPr lang="en-GB" b="0" i="0" dirty="0">
                <a:solidFill>
                  <a:srgbClr val="202122"/>
                </a:solidFill>
                <a:effectLst/>
                <a:latin typeface="Arial" panose="020B0604020202020204" pitchFamily="34" charset="0"/>
              </a:rPr>
              <a:t>usually object blobs or files. A data lake is usually a single store of data including raw copies of source system data, sensor data, social data etc.,</a:t>
            </a:r>
            <a:r>
              <a:rPr lang="en-GB" baseline="30000" dirty="0">
                <a:solidFill>
                  <a:srgbClr val="3366CC"/>
                </a:solidFill>
                <a:latin typeface="Arial" panose="020B0604020202020204" pitchFamily="34" charset="0"/>
              </a:rPr>
              <a:t> </a:t>
            </a:r>
            <a:r>
              <a:rPr lang="en-GB" b="0" i="0" dirty="0">
                <a:solidFill>
                  <a:srgbClr val="202122"/>
                </a:solidFill>
                <a:effectLst/>
                <a:latin typeface="Arial" panose="020B0604020202020204" pitchFamily="34" charset="0"/>
              </a:rPr>
              <a:t>and </a:t>
            </a:r>
            <a:r>
              <a:rPr lang="en-GB" b="0" i="0" dirty="0">
                <a:solidFill>
                  <a:srgbClr val="C00000"/>
                </a:solidFill>
                <a:effectLst/>
                <a:latin typeface="Arial" panose="020B0604020202020204" pitchFamily="34" charset="0"/>
              </a:rPr>
              <a:t>transformed data</a:t>
            </a:r>
            <a:r>
              <a:rPr lang="en-GB" b="0" i="0" dirty="0">
                <a:solidFill>
                  <a:srgbClr val="202122"/>
                </a:solidFill>
                <a:effectLst/>
                <a:latin typeface="Arial" panose="020B0604020202020204" pitchFamily="34" charset="0"/>
              </a:rPr>
              <a:t> used for </a:t>
            </a:r>
            <a:r>
              <a:rPr lang="en-GB" b="0" i="0" dirty="0">
                <a:solidFill>
                  <a:srgbClr val="C00000"/>
                </a:solidFill>
                <a:effectLst/>
                <a:latin typeface="Arial" panose="020B0604020202020204" pitchFamily="34" charset="0"/>
              </a:rPr>
              <a:t>tasks such as reporting, visualization, advanced analytics and machine learning</a:t>
            </a:r>
            <a:r>
              <a:rPr lang="en-GB" b="0" i="0" dirty="0">
                <a:solidFill>
                  <a:srgbClr val="202122"/>
                </a:solidFill>
                <a:effectLst/>
                <a:latin typeface="Arial" panose="020B0604020202020204" pitchFamily="34" charset="0"/>
              </a:rPr>
              <a:t>. A data lake can include </a:t>
            </a:r>
            <a:r>
              <a:rPr lang="en-GB" b="0" i="0" dirty="0">
                <a:solidFill>
                  <a:srgbClr val="C00000"/>
                </a:solidFill>
                <a:effectLst/>
                <a:latin typeface="Arial" panose="020B0604020202020204" pitchFamily="34" charset="0"/>
              </a:rPr>
              <a:t>structured data from relational databases </a:t>
            </a:r>
            <a:r>
              <a:rPr lang="en-GB" b="0" i="0" dirty="0">
                <a:solidFill>
                  <a:srgbClr val="202122"/>
                </a:solidFill>
                <a:effectLst/>
                <a:latin typeface="Arial" panose="020B0604020202020204" pitchFamily="34" charset="0"/>
              </a:rPr>
              <a:t>(rows and columns), semi-structured data (CSV, logs, XML, JSON), unstructured data (emails, documents, PDFs) and binary data (images, audio, video). A data lake can be established "on premises" (within an organization's data </a:t>
            </a:r>
            <a:r>
              <a:rPr lang="en-GB" b="0" i="0" dirty="0" err="1">
                <a:solidFill>
                  <a:srgbClr val="202122"/>
                </a:solidFill>
                <a:effectLst/>
                <a:latin typeface="Arial" panose="020B0604020202020204" pitchFamily="34" charset="0"/>
              </a:rPr>
              <a:t>centers</a:t>
            </a:r>
            <a:r>
              <a:rPr lang="en-GB" b="0" i="0" dirty="0">
                <a:solidFill>
                  <a:srgbClr val="202122"/>
                </a:solidFill>
                <a:effectLst/>
                <a:latin typeface="Arial" panose="020B0604020202020204" pitchFamily="34" charset="0"/>
              </a:rPr>
              <a:t>) or "in the cloud" (using cloud services from vendors such as Amazon, Microsoft, or Google).</a:t>
            </a:r>
            <a:endParaRPr lang="en-DE" dirty="0"/>
          </a:p>
        </p:txBody>
      </p:sp>
      <p:sp>
        <p:nvSpPr>
          <p:cNvPr id="10" name="TextBox 9">
            <a:extLst>
              <a:ext uri="{FF2B5EF4-FFF2-40B4-BE49-F238E27FC236}">
                <a16:creationId xmlns:a16="http://schemas.microsoft.com/office/drawing/2014/main" id="{DFE280E2-9106-6FAA-9A0B-2EC8854A2F1E}"/>
              </a:ext>
            </a:extLst>
          </p:cNvPr>
          <p:cNvSpPr txBox="1"/>
          <p:nvPr/>
        </p:nvSpPr>
        <p:spPr>
          <a:xfrm>
            <a:off x="814387" y="6307574"/>
            <a:ext cx="6106884" cy="276999"/>
          </a:xfrm>
          <a:prstGeom prst="rect">
            <a:avLst/>
          </a:prstGeom>
          <a:noFill/>
        </p:spPr>
        <p:txBody>
          <a:bodyPr wrap="square">
            <a:spAutoFit/>
          </a:bodyPr>
          <a:lstStyle/>
          <a:p>
            <a:r>
              <a:rPr lang="en-GB" sz="1200" dirty="0"/>
              <a:t>https://</a:t>
            </a:r>
            <a:r>
              <a:rPr lang="en-GB" sz="1200" dirty="0" err="1"/>
              <a:t>en.wikipedia.org</a:t>
            </a:r>
            <a:r>
              <a:rPr lang="en-GB" sz="1200" dirty="0"/>
              <a:t>/wiki/</a:t>
            </a:r>
            <a:r>
              <a:rPr lang="en-GB" sz="1200" dirty="0" err="1"/>
              <a:t>Data_lake</a:t>
            </a:r>
            <a:endParaRPr lang="en-DE" dirty="0"/>
          </a:p>
        </p:txBody>
      </p:sp>
    </p:spTree>
    <p:extLst>
      <p:ext uri="{BB962C8B-B14F-4D97-AF65-F5344CB8AC3E}">
        <p14:creationId xmlns:p14="http://schemas.microsoft.com/office/powerpoint/2010/main" val="3120587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The Data Lake / The Data Warehouse</a:t>
            </a:r>
            <a:endParaRPr lang="LID4096"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523220"/>
          </a:xfrm>
          <a:prstGeom prst="rect">
            <a:avLst/>
          </a:prstGeom>
          <a:noFill/>
        </p:spPr>
        <p:txBody>
          <a:bodyPr wrap="square">
            <a:spAutoFit/>
          </a:bodyPr>
          <a:lstStyle/>
          <a:p>
            <a:r>
              <a:rPr lang="en-US" sz="2800" dirty="0">
                <a:solidFill>
                  <a:srgbClr val="202122"/>
                </a:solidFill>
                <a:latin typeface="Arial" panose="020B0604020202020204" pitchFamily="34" charset="0"/>
              </a:rPr>
              <a:t>Is this a Déjà vu:</a:t>
            </a:r>
            <a:endParaRPr lang="LID4096" sz="2800" dirty="0"/>
          </a:p>
        </p:txBody>
      </p:sp>
      <p:sp>
        <p:nvSpPr>
          <p:cNvPr id="9" name="TextBox 8">
            <a:extLst>
              <a:ext uri="{FF2B5EF4-FFF2-40B4-BE49-F238E27FC236}">
                <a16:creationId xmlns:a16="http://schemas.microsoft.com/office/drawing/2014/main" id="{962D17CA-1C80-4D1B-A37D-AA5FDB57769C}"/>
              </a:ext>
            </a:extLst>
          </p:cNvPr>
          <p:cNvSpPr txBox="1"/>
          <p:nvPr/>
        </p:nvSpPr>
        <p:spPr>
          <a:xfrm>
            <a:off x="814387" y="3301385"/>
            <a:ext cx="4280127" cy="1754326"/>
          </a:xfrm>
          <a:prstGeom prst="rect">
            <a:avLst/>
          </a:prstGeom>
          <a:noFill/>
        </p:spPr>
        <p:txBody>
          <a:bodyPr wrap="square">
            <a:spAutoFit/>
          </a:bodyPr>
          <a:lstStyle/>
          <a:p>
            <a:r>
              <a:rPr lang="en-GB" b="0" i="0" dirty="0">
                <a:solidFill>
                  <a:srgbClr val="202122"/>
                </a:solidFill>
                <a:effectLst/>
                <a:latin typeface="Arial" panose="020B0604020202020204" pitchFamily="34" charset="0"/>
              </a:rPr>
              <a:t>… </a:t>
            </a:r>
            <a:r>
              <a:rPr lang="en-GB" b="0" i="0" dirty="0">
                <a:solidFill>
                  <a:srgbClr val="C00000"/>
                </a:solidFill>
                <a:effectLst/>
                <a:latin typeface="Arial" panose="020B0604020202020204" pitchFamily="34" charset="0"/>
              </a:rPr>
              <a:t>transformed data</a:t>
            </a:r>
            <a:r>
              <a:rPr lang="en-GB" b="0" i="0" dirty="0">
                <a:solidFill>
                  <a:srgbClr val="202122"/>
                </a:solidFill>
                <a:effectLst/>
                <a:latin typeface="Arial" panose="020B0604020202020204" pitchFamily="34" charset="0"/>
              </a:rPr>
              <a:t> used for </a:t>
            </a:r>
            <a:r>
              <a:rPr lang="en-GB" b="0" i="0" dirty="0">
                <a:solidFill>
                  <a:srgbClr val="C00000"/>
                </a:solidFill>
                <a:effectLst/>
                <a:latin typeface="Arial" panose="020B0604020202020204" pitchFamily="34" charset="0"/>
              </a:rPr>
              <a:t>tasks such as reporting, visualization, advanced analytics and machine learning</a:t>
            </a:r>
            <a:r>
              <a:rPr lang="en-GB" b="0" i="0" dirty="0">
                <a:solidFill>
                  <a:srgbClr val="202122"/>
                </a:solidFill>
                <a:effectLst/>
                <a:latin typeface="Arial" panose="020B0604020202020204" pitchFamily="34" charset="0"/>
              </a:rPr>
              <a:t>. A data lake can include </a:t>
            </a:r>
            <a:r>
              <a:rPr lang="en-GB" b="0" i="0" dirty="0">
                <a:solidFill>
                  <a:srgbClr val="C00000"/>
                </a:solidFill>
                <a:effectLst/>
                <a:latin typeface="Arial" panose="020B0604020202020204" pitchFamily="34" charset="0"/>
              </a:rPr>
              <a:t>structured data from relational databases </a:t>
            </a:r>
            <a:r>
              <a:rPr lang="en-GB" b="0" i="0" dirty="0">
                <a:solidFill>
                  <a:srgbClr val="202122"/>
                </a:solidFill>
                <a:effectLst/>
                <a:latin typeface="Arial" panose="020B0604020202020204" pitchFamily="34" charset="0"/>
              </a:rPr>
              <a:t>(rows and columns), …</a:t>
            </a:r>
            <a:endParaRPr lang="en-DE" dirty="0"/>
          </a:p>
        </p:txBody>
      </p:sp>
      <p:pic>
        <p:nvPicPr>
          <p:cNvPr id="3" name="Picture 2">
            <a:extLst>
              <a:ext uri="{FF2B5EF4-FFF2-40B4-BE49-F238E27FC236}">
                <a16:creationId xmlns:a16="http://schemas.microsoft.com/office/drawing/2014/main" id="{C5B55F7F-B853-41C9-AF48-219BEEDC60F3}"/>
              </a:ext>
            </a:extLst>
          </p:cNvPr>
          <p:cNvPicPr>
            <a:picLocks noChangeAspect="1"/>
          </p:cNvPicPr>
          <p:nvPr/>
        </p:nvPicPr>
        <p:blipFill>
          <a:blip r:embed="rId2"/>
          <a:stretch>
            <a:fillRect/>
          </a:stretch>
        </p:blipFill>
        <p:spPr>
          <a:xfrm>
            <a:off x="5884450" y="2280910"/>
            <a:ext cx="4140200" cy="3657600"/>
          </a:xfrm>
          <a:prstGeom prst="rect">
            <a:avLst/>
          </a:prstGeom>
        </p:spPr>
      </p:pic>
    </p:spTree>
    <p:extLst>
      <p:ext uri="{BB962C8B-B14F-4D97-AF65-F5344CB8AC3E}">
        <p14:creationId xmlns:p14="http://schemas.microsoft.com/office/powerpoint/2010/main" val="386700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AAA456-FD9F-1A08-ED82-603D8F1E0531}"/>
              </a:ext>
            </a:extLst>
          </p:cNvPr>
          <p:cNvSpPr>
            <a:spLocks noGrp="1"/>
          </p:cNvSpPr>
          <p:nvPr>
            <p:ph type="title"/>
          </p:nvPr>
        </p:nvSpPr>
        <p:spPr>
          <a:xfrm>
            <a:off x="814388" y="365760"/>
            <a:ext cx="10140124" cy="1325562"/>
          </a:xfrm>
        </p:spPr>
        <p:txBody>
          <a:bodyPr anchor="t"/>
          <a:lstStyle/>
          <a:p>
            <a:r>
              <a:rPr lang="en-US" dirty="0"/>
              <a:t>And now - the Lakehouse </a:t>
            </a:r>
            <a:r>
              <a:rPr lang="en-US" sz="1200" dirty="0"/>
              <a:t>(to safe us all?!)</a:t>
            </a:r>
            <a:endParaRPr lang="LID4096" sz="1200" dirty="0"/>
          </a:p>
        </p:txBody>
      </p:sp>
      <p:sp>
        <p:nvSpPr>
          <p:cNvPr id="8" name="TextBox 7">
            <a:extLst>
              <a:ext uri="{FF2B5EF4-FFF2-40B4-BE49-F238E27FC236}">
                <a16:creationId xmlns:a16="http://schemas.microsoft.com/office/drawing/2014/main" id="{CB273156-EE4A-EA70-680D-6CE5A7B14A55}"/>
              </a:ext>
            </a:extLst>
          </p:cNvPr>
          <p:cNvSpPr txBox="1"/>
          <p:nvPr/>
        </p:nvSpPr>
        <p:spPr>
          <a:xfrm>
            <a:off x="814387" y="2019300"/>
            <a:ext cx="10492949" cy="954107"/>
          </a:xfrm>
          <a:prstGeom prst="rect">
            <a:avLst/>
          </a:prstGeom>
          <a:noFill/>
        </p:spPr>
        <p:txBody>
          <a:bodyPr wrap="square">
            <a:spAutoFit/>
          </a:bodyPr>
          <a:lstStyle/>
          <a:p>
            <a:r>
              <a:rPr lang="en-US" sz="2800" dirty="0">
                <a:solidFill>
                  <a:srgbClr val="202122"/>
                </a:solidFill>
                <a:latin typeface="Arial" panose="020B0604020202020204" pitchFamily="34" charset="0"/>
              </a:rPr>
              <a:t>The Lakehouse combines the benefits of the Data Warehouse and the Data Lake! </a:t>
            </a:r>
            <a:r>
              <a:rPr lang="en-US" sz="1200" dirty="0">
                <a:solidFill>
                  <a:srgbClr val="202122"/>
                </a:solidFill>
                <a:latin typeface="Arial" panose="020B0604020202020204" pitchFamily="34" charset="0"/>
              </a:rPr>
              <a:t>(easy as that – really?!)</a:t>
            </a:r>
            <a:endParaRPr lang="LID4096" sz="1200" dirty="0"/>
          </a:p>
        </p:txBody>
      </p:sp>
      <p:sp>
        <p:nvSpPr>
          <p:cNvPr id="9" name="TextBox 8">
            <a:extLst>
              <a:ext uri="{FF2B5EF4-FFF2-40B4-BE49-F238E27FC236}">
                <a16:creationId xmlns:a16="http://schemas.microsoft.com/office/drawing/2014/main" id="{962D17CA-1C80-4D1B-A37D-AA5FDB57769C}"/>
              </a:ext>
            </a:extLst>
          </p:cNvPr>
          <p:cNvSpPr txBox="1"/>
          <p:nvPr/>
        </p:nvSpPr>
        <p:spPr>
          <a:xfrm>
            <a:off x="814387" y="3301385"/>
            <a:ext cx="9712099" cy="1477328"/>
          </a:xfrm>
          <a:prstGeom prst="rect">
            <a:avLst/>
          </a:prstGeom>
          <a:noFill/>
        </p:spPr>
        <p:txBody>
          <a:bodyPr wrap="square">
            <a:spAutoFit/>
          </a:bodyPr>
          <a:lstStyle/>
          <a:p>
            <a:r>
              <a:rPr lang="en-DE" dirty="0"/>
              <a:t>The Lakehouse combines the scalability and flexibility of the Data Lake with the performane and reliability of the Data Warehouse.</a:t>
            </a:r>
          </a:p>
          <a:p>
            <a:endParaRPr lang="en-DE" dirty="0"/>
          </a:p>
          <a:p>
            <a:r>
              <a:rPr lang="en-DE" dirty="0"/>
              <a:t>I consider one of most important aspects of a Lakehouse architecture the separation of the compute and the storage.</a:t>
            </a:r>
          </a:p>
        </p:txBody>
      </p:sp>
    </p:spTree>
    <p:extLst>
      <p:ext uri="{BB962C8B-B14F-4D97-AF65-F5344CB8AC3E}">
        <p14:creationId xmlns:p14="http://schemas.microsoft.com/office/powerpoint/2010/main" val="413712304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66883F663083B46A8499D0B8664E8EF" ma:contentTypeVersion="13" ma:contentTypeDescription="Ein neues Dokument erstellen." ma:contentTypeScope="" ma:versionID="858adf3b340ee5c4edb5a167134e405f">
  <xsd:schema xmlns:xsd="http://www.w3.org/2001/XMLSchema" xmlns:xs="http://www.w3.org/2001/XMLSchema" xmlns:p="http://schemas.microsoft.com/office/2006/metadata/properties" xmlns:ns3="d7479749-9084-4730-a3d5-0e499d777a25" xmlns:ns4="b87e2869-638c-4634-925a-bf43a7395030" targetNamespace="http://schemas.microsoft.com/office/2006/metadata/properties" ma:root="true" ma:fieldsID="fbcd28f193ec0189c964fe7a9c7d5e3d" ns3:_="" ns4:_="">
    <xsd:import namespace="d7479749-9084-4730-a3d5-0e499d777a25"/>
    <xsd:import namespace="b87e2869-638c-4634-925a-bf43a73950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479749-9084-4730-a3d5-0e499d777a25"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e2869-638c-4634-925a-bf43a73950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A60AFE-D9B0-493F-8592-0F55D4B67EC4}">
  <ds:schemaRefs>
    <ds:schemaRef ds:uri="http://schemas.microsoft.com/office/2006/metadata/properties"/>
    <ds:schemaRef ds:uri="http://www.w3.org/XML/1998/namespace"/>
    <ds:schemaRef ds:uri="http://purl.org/dc/terms/"/>
    <ds:schemaRef ds:uri="b87e2869-638c-4634-925a-bf43a7395030"/>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d7479749-9084-4730-a3d5-0e499d777a25"/>
    <ds:schemaRef ds:uri="http://purl.org/dc/dcmitype/"/>
  </ds:schemaRefs>
</ds:datastoreItem>
</file>

<file path=customXml/itemProps2.xml><?xml version="1.0" encoding="utf-8"?>
<ds:datastoreItem xmlns:ds="http://schemas.openxmlformats.org/officeDocument/2006/customXml" ds:itemID="{48CCD59B-9378-48D1-BCF1-249302E530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479749-9084-4730-a3d5-0e499d777a25"/>
    <ds:schemaRef ds:uri="b87e2869-638c-4634-925a-bf43a7395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78B0ED-E429-41D4-A59C-2399319862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1151</TotalTime>
  <Words>2630</Words>
  <Application>Microsoft Macintosh PowerPoint</Application>
  <PresentationFormat>Widescreen</PresentationFormat>
  <Paragraphs>214</Paragraphs>
  <Slides>32</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Calibri</vt:lpstr>
      <vt:lpstr>Consolas</vt:lpstr>
      <vt:lpstr>Graphik Web</vt:lpstr>
      <vt:lpstr>Open Sans</vt:lpstr>
      <vt:lpstr>Segoe UI</vt:lpstr>
      <vt:lpstr>Segoe UI Semibold</vt:lpstr>
      <vt:lpstr>Times New Roman</vt:lpstr>
      <vt:lpstr>Verdana</vt:lpstr>
      <vt:lpstr>Wingdings</vt:lpstr>
      <vt:lpstr>Wingdings 2</vt:lpstr>
      <vt:lpstr>Wingdings 3</vt:lpstr>
      <vt:lpstr>View</vt:lpstr>
      <vt:lpstr>Data Mesh, Data Product, Data WTF </vt:lpstr>
      <vt:lpstr>Inside the box</vt:lpstr>
      <vt:lpstr>Tom Martens </vt:lpstr>
      <vt:lpstr>New Concepts/ Technologies</vt:lpstr>
      <vt:lpstr>A little recap, or back to the present (maybe)</vt:lpstr>
      <vt:lpstr>The Data Warehouse</vt:lpstr>
      <vt:lpstr>The Data Lake</vt:lpstr>
      <vt:lpstr>The Data Lake / The Data Warehouse</vt:lpstr>
      <vt:lpstr>And now - the Lakehouse (to safe us all?!)</vt:lpstr>
      <vt:lpstr>And now - the Lakehouse (a first glimpse into Fabric)</vt:lpstr>
      <vt:lpstr>Data Mesh - a new architectural concept</vt:lpstr>
      <vt:lpstr>Data Mesh - a new architectural concept</vt:lpstr>
      <vt:lpstr>Data Mesh - a new architectural concept</vt:lpstr>
      <vt:lpstr>Data Product</vt:lpstr>
      <vt:lpstr>Data Product</vt:lpstr>
      <vt:lpstr>Data Product</vt:lpstr>
      <vt:lpstr>Data Products require Data Contracts because of</vt:lpstr>
      <vt:lpstr>Data Contract - template  Validate carefully, use at your own risk</vt:lpstr>
      <vt:lpstr>Data Mesh - a new architectural concept vs the Data Warehouse</vt:lpstr>
      <vt:lpstr>Excel, Access, SQL Server, Synapse, or Fabric – what to do</vt:lpstr>
      <vt:lpstr>Data Mesh, is this the concept to implement?</vt:lpstr>
      <vt:lpstr>Data Mesh, is this the concept to implement?</vt:lpstr>
      <vt:lpstr>Data Mesh, is this the concept to implement?</vt:lpstr>
      <vt:lpstr>Data Mesh, is this the concept to implement?</vt:lpstr>
      <vt:lpstr>Data Mesh, is this the concept to implement?</vt:lpstr>
      <vt:lpstr>Now some Fabric</vt:lpstr>
      <vt:lpstr>PowerPoint Presentation</vt:lpstr>
      <vt:lpstr>Data Mesh - a new architectural concept</vt:lpstr>
      <vt:lpstr>Data Mesh - a new architectural concept</vt:lpstr>
      <vt:lpstr>Data Mesh - a new architectural concept</vt:lpstr>
      <vt:lpstr>And now, what?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7</cp:revision>
  <dcterms:created xsi:type="dcterms:W3CDTF">2020-06-19T10:41:14Z</dcterms:created>
  <dcterms:modified xsi:type="dcterms:W3CDTF">2023-09-19T12:46:30Z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2022-08-25T14:28:02Z</vt:lpwstr>
  </property>
  <property fmtid="{D5CDD505-2E9C-101B-9397-08002B2CF9AE}" pid="4" name="MSIP_Label_7ea6d409-389a-443a-9140-f8c0d12e1685_Method">
    <vt:lpwstr>Standard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